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9" r:id="rId4"/>
  </p:sldMasterIdLst>
  <p:notesMasterIdLst>
    <p:notesMasterId r:id="rId11"/>
  </p:notesMasterIdLst>
  <p:handoutMasterIdLst>
    <p:handoutMasterId r:id="rId12"/>
  </p:handoutMasterIdLst>
  <p:sldIdLst>
    <p:sldId id="2147483303" r:id="rId5"/>
    <p:sldId id="2147483284" r:id="rId6"/>
    <p:sldId id="2147483298" r:id="rId7"/>
    <p:sldId id="2147483301" r:id="rId8"/>
    <p:sldId id="2147483300" r:id="rId9"/>
    <p:sldId id="2147483302" r:id="rId10"/>
  </p:sldIdLst>
  <p:sldSz cx="9906000" cy="6858000" type="A4"/>
  <p:notesSz cx="6807200" cy="9939338"/>
  <p:custDataLst>
    <p:tags r:id="rId13"/>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BA7D0D-3CBB-8E6B-3BCB-C0BD85B6580F}" name="Hosono, Maho" initials="MH" userId="S::maho.hosono@tohmatsu.co.jp::630d315b-5769-4747-a4e5-3868e8e6569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49" clrIdx="1">
    <p:extLst>
      <p:ext uri="{19B8F6BF-5375-455C-9EA6-DF929625EA0E}">
        <p15:presenceInfo xmlns:p15="http://schemas.microsoft.com/office/powerpoint/2012/main" userId="Administrator" providerId="None"/>
      </p:ext>
    </p:extLst>
  </p:cmAuthor>
  <p:cmAuthor id="3" name="RI" initials="A" lastIdx="16" clrIdx="2">
    <p:extLst>
      <p:ext uri="{19B8F6BF-5375-455C-9EA6-DF929625EA0E}">
        <p15:presenceInfo xmlns:p15="http://schemas.microsoft.com/office/powerpoint/2012/main" userId="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43B02A"/>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724" autoAdjust="0"/>
  </p:normalViewPr>
  <p:slideViewPr>
    <p:cSldViewPr snapToGrid="0">
      <p:cViewPr varScale="1">
        <p:scale>
          <a:sx n="132" d="100"/>
          <a:sy n="132" d="100"/>
        </p:scale>
        <p:origin x="618" y="120"/>
      </p:cViewPr>
      <p:guideLst>
        <p:guide pos="3120"/>
        <p:guide orient="horz" pos="2183"/>
      </p:guideLst>
    </p:cSldViewPr>
  </p:slideViewPr>
  <p:notesTextViewPr>
    <p:cViewPr>
      <p:scale>
        <a:sx n="3" d="2"/>
        <a:sy n="3" d="2"/>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2F9688D-7F81-FE78-829F-A4F0168E50B2}"/>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6A92863B-6A66-623A-FC17-C9F4F3B09845}"/>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06A4F3AE-E71B-4067-913E-5EE2A14C036E}" type="datetimeFigureOut">
              <a:rPr kumimoji="1" lang="ja-JP" altLang="en-US" smtClean="0"/>
              <a:t>2025/10/8</a:t>
            </a:fld>
            <a:endParaRPr kumimoji="1" lang="ja-JP" altLang="en-US"/>
          </a:p>
        </p:txBody>
      </p:sp>
      <p:sp>
        <p:nvSpPr>
          <p:cNvPr id="4" name="フッター プレースホルダー 3">
            <a:extLst>
              <a:ext uri="{FF2B5EF4-FFF2-40B4-BE49-F238E27FC236}">
                <a16:creationId xmlns:a16="http://schemas.microsoft.com/office/drawing/2014/main" id="{C73C093E-CCD0-E17A-A5CD-3C8C3F8887F3}"/>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4EB0E99B-8537-83CE-E297-7C909C656812}"/>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2B109901-0CF4-4B6A-9E3B-0DBDB875FC5B}" type="slidenum">
              <a:rPr kumimoji="1" lang="ja-JP" altLang="en-US" smtClean="0"/>
              <a:t>‹#›</a:t>
            </a:fld>
            <a:endParaRPr kumimoji="1" lang="ja-JP" altLang="en-US"/>
          </a:p>
        </p:txBody>
      </p:sp>
    </p:spTree>
    <p:extLst>
      <p:ext uri="{BB962C8B-B14F-4D97-AF65-F5344CB8AC3E}">
        <p14:creationId xmlns:p14="http://schemas.microsoft.com/office/powerpoint/2010/main" val="5839610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2025/10/8</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749233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　</a:t>
            </a:r>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Tree>
    <p:extLst>
      <p:ext uri="{BB962C8B-B14F-4D97-AF65-F5344CB8AC3E}">
        <p14:creationId xmlns:p14="http://schemas.microsoft.com/office/powerpoint/2010/main" val="4256447765"/>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72FB06-2746-A143-DAC7-4C5435CEA04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E5DCEF-14F0-D922-FB3D-0477C2D8F84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フッター プレースホルダー 3">
            <a:extLst>
              <a:ext uri="{FF2B5EF4-FFF2-40B4-BE49-F238E27FC236}">
                <a16:creationId xmlns:a16="http://schemas.microsoft.com/office/drawing/2014/main" id="{A1DACA9B-E277-7851-3C13-1C6A61C9BB2A}"/>
              </a:ext>
            </a:extLst>
          </p:cNvPr>
          <p:cNvSpPr>
            <a:spLocks noGrp="1"/>
          </p:cNvSpPr>
          <p:nvPr>
            <p:ph type="ftr" sz="quarter" idx="10"/>
          </p:nvPr>
        </p:nvSpPr>
        <p:spPr/>
        <p:txBody>
          <a:bodyPr/>
          <a:lstStyle/>
          <a:p>
            <a:pPr fontAlgn="auto">
              <a:spcBef>
                <a:spcPts val="0"/>
              </a:spcBef>
              <a:spcAft>
                <a:spcPts val="0"/>
              </a:spcAft>
            </a:pPr>
            <a:r>
              <a:rPr kumimoji="1" lang="en-GB" altLang="en-GB"/>
              <a:t>　</a:t>
            </a:r>
          </a:p>
        </p:txBody>
      </p:sp>
      <p:sp>
        <p:nvSpPr>
          <p:cNvPr id="5" name="スライド番号プレースホルダー 4">
            <a:extLst>
              <a:ext uri="{FF2B5EF4-FFF2-40B4-BE49-F238E27FC236}">
                <a16:creationId xmlns:a16="http://schemas.microsoft.com/office/drawing/2014/main" id="{E6F3EA45-B55D-4119-1930-C472878D3261}"/>
              </a:ext>
            </a:extLst>
          </p:cNvPr>
          <p:cNvSpPr>
            <a:spLocks noGrp="1"/>
          </p:cNvSpPr>
          <p:nvPr>
            <p:ph type="sldNum" sz="quarter" idx="11"/>
          </p:nvPr>
        </p:nvSpPr>
        <p:spPr/>
        <p:txBody>
          <a:body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Tree>
    <p:extLst>
      <p:ext uri="{BB962C8B-B14F-4D97-AF65-F5344CB8AC3E}">
        <p14:creationId xmlns:p14="http://schemas.microsoft.com/office/powerpoint/2010/main" val="4635173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4"/>
            </p:custDataLst>
            <p:extLst>
              <p:ext uri="{D42A27DB-BD31-4B8C-83A1-F6EECF244321}">
                <p14:modId xmlns:p14="http://schemas.microsoft.com/office/powerpoint/2010/main" val="41409618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5" imgW="563" imgH="564" progId="TCLayout.ActiveDocument.1">
                  <p:embed/>
                </p:oleObj>
              </mc:Choice>
              <mc:Fallback>
                <p:oleObj name="think-cellスライド" r:id="rId5" imgW="563" imgH="564" progId="TCLayout.ActiveDocument.1">
                  <p:embed/>
                  <p:pic>
                    <p:nvPicPr>
                      <p:cNvPr id="4" name="オブジェクト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スライドタイトル（入力が必要）</a:t>
            </a:r>
            <a:endParaRPr lang="en-US" noProof="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　</a:t>
            </a:r>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3"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p>
          <a:p>
            <a:pPr lvl="2"/>
            <a:r>
              <a:rPr kumimoji="1" lang="ja-JP" altLang="en-US"/>
              <a:t>第 </a:t>
            </a:r>
            <a:r>
              <a:rPr kumimoji="1" lang="en-US" altLang="ja-JP"/>
              <a:t>2 </a:t>
            </a:r>
            <a:r>
              <a:rPr kumimoji="1" lang="ja-JP" altLang="en-US"/>
              <a:t>レベル</a:t>
            </a:r>
          </a:p>
          <a:p>
            <a:pPr lvl="3"/>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81" r:id="rId1"/>
    <p:sldLayoutId id="2147483982" r:id="rId2"/>
  </p:sldLayoutIdLst>
  <p:hf hdr="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userDrawn="1">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userDrawn="1">
          <p15:clr>
            <a:srgbClr val="A4A3A4"/>
          </p15:clr>
        </p15:guide>
        <p15:guide id="10" orient="horz" pos="3974">
          <p15:clr>
            <a:srgbClr val="A4A3A4"/>
          </p15:clr>
        </p15:guide>
        <p15:guide id="11" orient="horz" pos="4156">
          <p15:clr>
            <a:srgbClr val="A4A3A4"/>
          </p15:clr>
        </p15:guide>
        <p15:guide id="12" orient="horz" pos="4269">
          <p15:clr>
            <a:srgbClr val="A4A3A4"/>
          </p15:clr>
        </p15:guide>
        <p15:guide id="13" orient="horz" pos="527" userDrawn="1">
          <p15:clr>
            <a:srgbClr val="A4A3A4"/>
          </p15:clr>
        </p15:guide>
        <p15:guide id="14" orient="horz" pos="935"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tags" Target="../tags/tag4.xml"/><Relationship Id="rId5" Type="http://schemas.openxmlformats.org/officeDocument/2006/relationships/hyperlink" Target="https://www.soumu.go.jp/toukei_toukatsu/index/seido/sangyo/02toukatsu01_03000023.html" TargetMode="Externa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tags" Target="../tags/tag5.x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tags" Target="../tags/tag7.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tags" Target="../tags/tag8.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tags" Target="../tags/tag9.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3A46AA1B-A269-0917-370D-58C586A52C2E}"/>
              </a:ext>
            </a:extLst>
          </p:cNvPr>
          <p:cNvGraphicFramePr>
            <a:graphicFrameLocks noChangeAspect="1"/>
          </p:cNvGraphicFramePr>
          <p:nvPr>
            <p:custDataLst>
              <p:tags r:id="rId1"/>
            </p:custDataLst>
            <p:extLst>
              <p:ext uri="{D42A27DB-BD31-4B8C-83A1-F6EECF244321}">
                <p14:modId xmlns:p14="http://schemas.microsoft.com/office/powerpoint/2010/main" val="15310880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84" imgH="385" progId="TCLayout.ActiveDocument.1">
                  <p:embed/>
                </p:oleObj>
              </mc:Choice>
              <mc:Fallback>
                <p:oleObj name="think-cellスライド" r:id="rId3" imgW="384" imgH="385" progId="TCLayout.ActiveDocument.1">
                  <p:embed/>
                  <p:pic>
                    <p:nvPicPr>
                      <p:cNvPr id="7" name="think-cell data - do not delete" hidden="1">
                        <a:extLst>
                          <a:ext uri="{FF2B5EF4-FFF2-40B4-BE49-F238E27FC236}">
                            <a16:creationId xmlns:a16="http://schemas.microsoft.com/office/drawing/2014/main" id="{3A46AA1B-A269-0917-370D-58C586A52C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フッター プレースホルダー 1">
            <a:extLst>
              <a:ext uri="{FF2B5EF4-FFF2-40B4-BE49-F238E27FC236}">
                <a16:creationId xmlns:a16="http://schemas.microsoft.com/office/drawing/2014/main" id="{5E5DBD0B-8E62-14D4-C31C-EB72C78A9482}"/>
              </a:ext>
            </a:extLst>
          </p:cNvPr>
          <p:cNvSpPr>
            <a:spLocks noGrp="1"/>
          </p:cNvSpPr>
          <p:nvPr>
            <p:ph type="ftr" sz="quarter" idx="10"/>
          </p:nvPr>
        </p:nvSpPr>
        <p:spPr/>
        <p:txBody>
          <a:bodyPr/>
          <a:lstStyle/>
          <a:p>
            <a:r>
              <a:rPr lang="en-GB" altLang="en-GB"/>
              <a:t>　</a:t>
            </a:r>
          </a:p>
        </p:txBody>
      </p:sp>
      <p:sp>
        <p:nvSpPr>
          <p:cNvPr id="3" name="スライド番号プレースホルダー 2">
            <a:extLst>
              <a:ext uri="{FF2B5EF4-FFF2-40B4-BE49-F238E27FC236}">
                <a16:creationId xmlns:a16="http://schemas.microsoft.com/office/drawing/2014/main" id="{7742399A-BBF7-5C00-A3C0-A9879D7724F2}"/>
              </a:ext>
            </a:extLst>
          </p:cNvPr>
          <p:cNvSpPr>
            <a:spLocks noGrp="1"/>
          </p:cNvSpPr>
          <p:nvPr>
            <p:ph type="sldNum" sz="quarter" idx="11"/>
          </p:nvPr>
        </p:nvSpPr>
        <p:spPr/>
        <p:txBody>
          <a:bodyPr/>
          <a:lstStyle/>
          <a:p>
            <a:fld id="{AA5FCFE5-FE56-4EF1-80A8-07776887C2A1}" type="slidenum">
              <a:rPr lang="ja-JP" altLang="en-US" smtClean="0"/>
              <a:pPr/>
              <a:t>1</a:t>
            </a:fld>
            <a:endParaRPr lang="ja-JP" altLang="en-US"/>
          </a:p>
        </p:txBody>
      </p:sp>
      <p:graphicFrame>
        <p:nvGraphicFramePr>
          <p:cNvPr id="47" name="表 46">
            <a:extLst>
              <a:ext uri="{FF2B5EF4-FFF2-40B4-BE49-F238E27FC236}">
                <a16:creationId xmlns:a16="http://schemas.microsoft.com/office/drawing/2014/main" id="{48D05D65-3935-F281-8FFF-4D5DFE0939B7}"/>
              </a:ext>
            </a:extLst>
          </p:cNvPr>
          <p:cNvGraphicFramePr>
            <a:graphicFrameLocks noGrp="1"/>
          </p:cNvGraphicFramePr>
          <p:nvPr>
            <p:extLst>
              <p:ext uri="{D42A27DB-BD31-4B8C-83A1-F6EECF244321}">
                <p14:modId xmlns:p14="http://schemas.microsoft.com/office/powerpoint/2010/main" val="2956336871"/>
              </p:ext>
            </p:extLst>
          </p:nvPr>
        </p:nvGraphicFramePr>
        <p:xfrm>
          <a:off x="397747" y="131339"/>
          <a:ext cx="9074763" cy="6196885"/>
        </p:xfrm>
        <a:graphic>
          <a:graphicData uri="http://schemas.openxmlformats.org/drawingml/2006/table">
            <a:tbl>
              <a:tblPr firstRow="1" bandRow="1">
                <a:tableStyleId>{00A15C55-8517-42AA-B614-E9B94910E393}</a:tableStyleId>
              </a:tblPr>
              <a:tblGrid>
                <a:gridCol w="1031910">
                  <a:extLst>
                    <a:ext uri="{9D8B030D-6E8A-4147-A177-3AD203B41FA5}">
                      <a16:colId xmlns:a16="http://schemas.microsoft.com/office/drawing/2014/main" val="720895009"/>
                    </a:ext>
                  </a:extLst>
                </a:gridCol>
                <a:gridCol w="1325563">
                  <a:extLst>
                    <a:ext uri="{9D8B030D-6E8A-4147-A177-3AD203B41FA5}">
                      <a16:colId xmlns:a16="http://schemas.microsoft.com/office/drawing/2014/main" val="4160581277"/>
                    </a:ext>
                  </a:extLst>
                </a:gridCol>
                <a:gridCol w="6717290">
                  <a:extLst>
                    <a:ext uri="{9D8B030D-6E8A-4147-A177-3AD203B41FA5}">
                      <a16:colId xmlns:a16="http://schemas.microsoft.com/office/drawing/2014/main" val="3113956206"/>
                    </a:ext>
                  </a:extLst>
                </a:gridCol>
              </a:tblGrid>
              <a:tr h="316655">
                <a:tc gridSpan="3">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基本情報</a:t>
                      </a:r>
                      <a:endParaRPr kumimoji="1" lang="ja-JP" altLang="en-US" sz="1200" dirty="0">
                        <a:latin typeface="+mn-ea"/>
                        <a:ea typeface="+mn-ea"/>
                      </a:endParaRPr>
                    </a:p>
                  </a:txBody>
                  <a:tcPr>
                    <a:lnL w="12700" cap="flat" cmpd="sng" algn="ctr">
                      <a:solidFill>
                        <a:schemeClr val="tx1">
                          <a:lumMod val="85000"/>
                          <a:lumOff val="15000"/>
                        </a:schemeClr>
                      </a:solidFill>
                      <a:prstDash val="solid"/>
                      <a:round/>
                      <a:headEnd type="none" w="med" len="med"/>
                      <a:tailEnd type="none" w="med" len="med"/>
                    </a:lnL>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85000"/>
                          <a:lumOff val="15000"/>
                        </a:schemeClr>
                      </a:solidFill>
                      <a:prstDash val="solid"/>
                      <a:round/>
                      <a:headEnd type="none" w="med" len="med"/>
                      <a:tailEnd type="none" w="med" len="med"/>
                    </a:lnT>
                    <a:solidFill>
                      <a:schemeClr val="tx1">
                        <a:lumMod val="75000"/>
                        <a:lumOff val="25000"/>
                      </a:schemeClr>
                    </a:solidFill>
                  </a:tcPr>
                </a:tc>
                <a:tc hMerge="1">
                  <a:txBody>
                    <a:bodyPr/>
                    <a:lstStyle/>
                    <a:p>
                      <a:endParaRPr kumimoji="1" lang="ja-JP" altLang="en-US" sz="1400">
                        <a:latin typeface="+mn-ea"/>
                        <a:ea typeface="+mn-ea"/>
                      </a:endParaRPr>
                    </a:p>
                  </a:txBody>
                  <a:tcPr/>
                </a:tc>
                <a:tc hMerge="1">
                  <a:txBody>
                    <a:bodyPr/>
                    <a:lstStyle/>
                    <a:p>
                      <a:endParaRPr kumimoji="1" lang="ja-JP" altLang="en-US" sz="1400">
                        <a:latin typeface="+mn-ea"/>
                        <a:ea typeface="+mn-ea"/>
                      </a:endParaRPr>
                    </a:p>
                  </a:txBody>
                  <a:tcPr/>
                </a:tc>
                <a:extLst>
                  <a:ext uri="{0D108BD9-81ED-4DB2-BD59-A6C34878D82A}">
                    <a16:rowId xmlns:a16="http://schemas.microsoft.com/office/drawing/2014/main" val="4117645672"/>
                  </a:ext>
                </a:extLst>
              </a:tr>
              <a:tr h="480919">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rPr>
                        <a:t>連携を希望する大企業</a:t>
                      </a:r>
                      <a:endParaRPr kumimoji="1" lang="ja-JP" altLang="en-US" sz="1200" b="1" dirty="0">
                        <a:solidFill>
                          <a:schemeClr val="bg1"/>
                        </a:solidFill>
                        <a:latin typeface="+mn-ea"/>
                        <a:ea typeface="+mn-ea"/>
                      </a:endParaRPr>
                    </a:p>
                  </a:txBody>
                  <a:tcPr>
                    <a:lnL w="12700" cap="flat" cmpd="sng" algn="ctr">
                      <a:solidFill>
                        <a:schemeClr val="tx1">
                          <a:lumMod val="85000"/>
                          <a:lumOff val="15000"/>
                        </a:schemeClr>
                      </a:solidFill>
                      <a:prstDash val="solid"/>
                      <a:round/>
                      <a:headEnd type="none" w="med" len="med"/>
                      <a:tailEnd type="none" w="med" len="med"/>
                    </a:lnL>
                    <a:solidFill>
                      <a:schemeClr val="tx1">
                        <a:lumMod val="65000"/>
                        <a:lumOff val="35000"/>
                      </a:schemeClr>
                    </a:solidFill>
                  </a:tcPr>
                </a:tc>
                <a:tc>
                  <a:txBody>
                    <a:bodyPr/>
                    <a:lstStyle/>
                    <a:p>
                      <a:r>
                        <a:rPr kumimoji="1" lang="ja-JP" altLang="en-US" sz="1200" b="1">
                          <a:solidFill>
                            <a:schemeClr val="bg1"/>
                          </a:solidFill>
                        </a:rPr>
                        <a:t>大企業名</a:t>
                      </a:r>
                      <a:endParaRPr kumimoji="1" lang="ja-JP" altLang="en-US" sz="1200" b="1">
                        <a:solidFill>
                          <a:schemeClr val="bg1"/>
                        </a:solidFill>
                        <a:latin typeface="+mn-ea"/>
                        <a:ea typeface="+mn-ea"/>
                      </a:endParaRPr>
                    </a:p>
                  </a:txBody>
                  <a:tcPr>
                    <a:solidFill>
                      <a:schemeClr val="tx1">
                        <a:lumMod val="65000"/>
                        <a:lumOff val="35000"/>
                      </a:schemeClr>
                    </a:solidFill>
                  </a:tcPr>
                </a:tc>
                <a:tc>
                  <a:txBody>
                    <a:bodyPr/>
                    <a:lstStyle/>
                    <a:p>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2317132788"/>
                  </a:ext>
                </a:extLst>
              </a:tr>
              <a:tr h="362093">
                <a:tc rowSpan="7">
                  <a:txBody>
                    <a:bodyPr/>
                    <a:lstStyle/>
                    <a:p>
                      <a:r>
                        <a:rPr kumimoji="1" lang="ja-JP" altLang="en-US" sz="1200" b="1">
                          <a:solidFill>
                            <a:schemeClr val="bg1"/>
                          </a:solidFill>
                          <a:latin typeface="+mn-ea"/>
                          <a:ea typeface="+mn-ea"/>
                        </a:rPr>
                        <a:t>貴社情報</a:t>
                      </a:r>
                      <a:endParaRPr kumimoji="1" lang="ja-JP" altLang="en-US" sz="1200" b="1" dirty="0">
                        <a:solidFill>
                          <a:schemeClr val="bg1"/>
                        </a:solidFill>
                        <a:latin typeface="+mn-ea"/>
                        <a:ea typeface="+mn-ea"/>
                      </a:endParaRPr>
                    </a:p>
                  </a:txBody>
                  <a:tcPr>
                    <a:lnL w="12700" cap="flat" cmpd="sng" algn="ctr">
                      <a:solidFill>
                        <a:schemeClr val="tx1">
                          <a:lumMod val="85000"/>
                          <a:lumOff val="15000"/>
                        </a:schemeClr>
                      </a:solidFill>
                      <a:prstDash val="solid"/>
                      <a:round/>
                      <a:headEnd type="none" w="med" len="med"/>
                      <a:tailEnd type="none" w="med" len="med"/>
                    </a:lnL>
                    <a:solidFill>
                      <a:schemeClr val="tx1">
                        <a:lumMod val="65000"/>
                        <a:lumOff val="35000"/>
                      </a:schemeClr>
                    </a:solidFill>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1">
                          <a:solidFill>
                            <a:schemeClr val="bg1"/>
                          </a:solidFill>
                          <a:latin typeface="+mn-ea"/>
                          <a:ea typeface="+mn-ea"/>
                        </a:rPr>
                        <a:t>貴社名</a:t>
                      </a:r>
                    </a:p>
                  </a:txBody>
                  <a:tcPr>
                    <a:solidFill>
                      <a:schemeClr val="tx1">
                        <a:lumMod val="65000"/>
                        <a:lumOff val="35000"/>
                      </a:schemeClr>
                    </a:solidFill>
                  </a:tcPr>
                </a:tc>
                <a:tc>
                  <a:txBody>
                    <a:bodyPr/>
                    <a:lstStyle/>
                    <a:p>
                      <a:pPr marL="0" indent="0">
                        <a:buFont typeface="Arial" panose="020B0604020202020204" pitchFamily="34" charset="0"/>
                        <a:buNone/>
                      </a:pPr>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4055138023"/>
                  </a:ext>
                </a:extLst>
              </a:tr>
              <a:tr h="362093">
                <a:tc vMerge="1">
                  <a:txBody>
                    <a:bodyPr/>
                    <a:lstStyle/>
                    <a:p>
                      <a:endParaRPr kumimoji="1" lang="ja-JP" altLang="en-US" sz="1400">
                        <a:latin typeface="+mn-ea"/>
                        <a:ea typeface="+mn-ea"/>
                      </a:endParaRPr>
                    </a:p>
                  </a:txBody>
                  <a:tcPr/>
                </a:tc>
                <a:tc>
                  <a:txBody>
                    <a:bodyPr/>
                    <a:lstStyle/>
                    <a:p>
                      <a:pPr marL="0" indent="0">
                        <a:buFont typeface="Arial" panose="020B0604020202020204" pitchFamily="34" charset="0"/>
                        <a:buNone/>
                      </a:pPr>
                      <a:r>
                        <a:rPr kumimoji="1" lang="ja-JP" altLang="en-US" sz="1200" b="1">
                          <a:solidFill>
                            <a:schemeClr val="bg1"/>
                          </a:solidFill>
                          <a:latin typeface="+mn-ea"/>
                          <a:ea typeface="+mn-ea"/>
                        </a:rPr>
                        <a:t>本社所在地</a:t>
                      </a:r>
                      <a:r>
                        <a:rPr kumimoji="1" lang="en-US" altLang="ja-JP" sz="1200" b="1" baseline="30000">
                          <a:solidFill>
                            <a:schemeClr val="bg1"/>
                          </a:solidFill>
                          <a:latin typeface="+mn-ea"/>
                          <a:ea typeface="+mn-ea"/>
                        </a:rPr>
                        <a:t>※1</a:t>
                      </a:r>
                      <a:endParaRPr kumimoji="1" lang="ja-JP" altLang="en-US" sz="1200" b="1" baseline="30000">
                        <a:solidFill>
                          <a:schemeClr val="bg1"/>
                        </a:solidFill>
                        <a:latin typeface="+mn-ea"/>
                        <a:ea typeface="+mn-ea"/>
                      </a:endParaRPr>
                    </a:p>
                  </a:txBody>
                  <a:tcPr>
                    <a:solidFill>
                      <a:schemeClr val="tx1">
                        <a:lumMod val="65000"/>
                        <a:lumOff val="35000"/>
                      </a:schemeClr>
                    </a:solidFill>
                  </a:tcPr>
                </a:tc>
                <a:tc>
                  <a:txBody>
                    <a:bodyPr/>
                    <a:lstStyle/>
                    <a:p>
                      <a:pPr marL="0" indent="0">
                        <a:buFont typeface="Arial" panose="020B0604020202020204" pitchFamily="34" charset="0"/>
                        <a:buNone/>
                      </a:pPr>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622950590"/>
                  </a:ext>
                </a:extLst>
              </a:tr>
              <a:tr h="362093">
                <a:tc vMerge="1">
                  <a:txBody>
                    <a:bodyPr/>
                    <a:lstStyle/>
                    <a:p>
                      <a:endParaRPr kumimoji="1" lang="ja-JP" altLang="en-US" sz="1400">
                        <a:latin typeface="+mn-ea"/>
                        <a:ea typeface="+mn-ea"/>
                      </a:endParaRPr>
                    </a:p>
                  </a:txBody>
                  <a:tcPr/>
                </a:tc>
                <a:tc>
                  <a:txBody>
                    <a:bodyPr/>
                    <a:lstStyle/>
                    <a:p>
                      <a:pPr marL="0" indent="0">
                        <a:buFont typeface="Arial" panose="020B0604020202020204" pitchFamily="34" charset="0"/>
                        <a:buNone/>
                      </a:pPr>
                      <a:r>
                        <a:rPr kumimoji="1" lang="ja-JP" altLang="en-US" sz="1200" b="1">
                          <a:solidFill>
                            <a:schemeClr val="bg1"/>
                          </a:solidFill>
                          <a:latin typeface="+mn-ea"/>
                          <a:ea typeface="+mn-ea"/>
                        </a:rPr>
                        <a:t>貴社</a:t>
                      </a:r>
                      <a:r>
                        <a:rPr kumimoji="1" lang="en-US" altLang="ja-JP" sz="1200" b="1">
                          <a:solidFill>
                            <a:schemeClr val="bg1"/>
                          </a:solidFill>
                          <a:latin typeface="+mn-ea"/>
                          <a:ea typeface="+mn-ea"/>
                        </a:rPr>
                        <a:t>HP</a:t>
                      </a:r>
                      <a:r>
                        <a:rPr kumimoji="1" lang="ja-JP" altLang="en-US" sz="1200" b="1">
                          <a:solidFill>
                            <a:schemeClr val="bg1"/>
                          </a:solidFill>
                          <a:latin typeface="+mn-ea"/>
                          <a:ea typeface="+mn-ea"/>
                        </a:rPr>
                        <a:t>の</a:t>
                      </a:r>
                      <a:r>
                        <a:rPr kumimoji="1" lang="en-US" altLang="ja-JP" sz="1200" b="1">
                          <a:solidFill>
                            <a:schemeClr val="bg1"/>
                          </a:solidFill>
                          <a:latin typeface="+mn-ea"/>
                          <a:ea typeface="+mn-ea"/>
                        </a:rPr>
                        <a:t>URL</a:t>
                      </a:r>
                      <a:endParaRPr kumimoji="1" lang="ja-JP" altLang="en-US" sz="1200" b="1">
                        <a:solidFill>
                          <a:schemeClr val="bg1"/>
                        </a:solidFill>
                        <a:latin typeface="+mn-ea"/>
                        <a:ea typeface="+mn-ea"/>
                      </a:endParaRPr>
                    </a:p>
                  </a:txBody>
                  <a:tcPr>
                    <a:solidFill>
                      <a:schemeClr val="tx1">
                        <a:lumMod val="65000"/>
                        <a:lumOff val="35000"/>
                      </a:schemeClr>
                    </a:solidFill>
                  </a:tcPr>
                </a:tc>
                <a:tc>
                  <a:txBody>
                    <a:bodyPr/>
                    <a:lstStyle/>
                    <a:p>
                      <a:pPr marL="0" indent="0">
                        <a:buFont typeface="Arial" panose="020B0604020202020204" pitchFamily="34" charset="0"/>
                        <a:buNone/>
                      </a:pPr>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839626383"/>
                  </a:ext>
                </a:extLst>
              </a:tr>
              <a:tr h="865654">
                <a:tc vMerge="1">
                  <a:txBody>
                    <a:bodyPr/>
                    <a:lstStyle/>
                    <a:p>
                      <a:endParaRPr kumimoji="1" lang="ja-JP" altLang="en-US"/>
                    </a:p>
                  </a:txBody>
                  <a:tcPr/>
                </a:tc>
                <a:tc>
                  <a:txBody>
                    <a:bodyPr/>
                    <a:lstStyle/>
                    <a:p>
                      <a:pPr marL="0" indent="0">
                        <a:buFont typeface="Arial" panose="020B0604020202020204" pitchFamily="34" charset="0"/>
                        <a:buNone/>
                      </a:pPr>
                      <a:r>
                        <a:rPr kumimoji="1" lang="ja-JP" altLang="en-US" sz="1200" b="1">
                          <a:solidFill>
                            <a:schemeClr val="bg1"/>
                          </a:solidFill>
                          <a:latin typeface="+mn-ea"/>
                          <a:ea typeface="+mn-ea"/>
                        </a:rPr>
                        <a:t>貴社事業概要</a:t>
                      </a:r>
                      <a:br>
                        <a:rPr kumimoji="1" lang="en-US" altLang="ja-JP" sz="1200" b="1">
                          <a:solidFill>
                            <a:schemeClr val="bg1"/>
                          </a:solidFill>
                          <a:latin typeface="+mn-ea"/>
                          <a:ea typeface="+mn-ea"/>
                        </a:rPr>
                      </a:br>
                      <a:r>
                        <a:rPr kumimoji="1" lang="en-US" altLang="ja-JP" sz="1200" b="1">
                          <a:solidFill>
                            <a:schemeClr val="bg1"/>
                          </a:solidFill>
                          <a:latin typeface="+mn-ea"/>
                          <a:ea typeface="+mn-ea"/>
                        </a:rPr>
                        <a:t>※150~200</a:t>
                      </a:r>
                      <a:r>
                        <a:rPr kumimoji="1" lang="ja-JP" altLang="en-US" sz="1200" b="1">
                          <a:solidFill>
                            <a:schemeClr val="bg1"/>
                          </a:solidFill>
                          <a:latin typeface="+mn-ea"/>
                          <a:ea typeface="+mn-ea"/>
                        </a:rPr>
                        <a:t>字</a:t>
                      </a:r>
                      <a:endParaRPr kumimoji="1" lang="ja-JP" altLang="en-US" sz="1200" b="1" dirty="0">
                        <a:solidFill>
                          <a:schemeClr val="bg1"/>
                        </a:solidFill>
                        <a:latin typeface="+mn-ea"/>
                        <a:ea typeface="+mn-ea"/>
                      </a:endParaRPr>
                    </a:p>
                  </a:txBody>
                  <a:tcPr>
                    <a:solidFill>
                      <a:schemeClr val="tx1">
                        <a:lumMod val="65000"/>
                        <a:lumOff val="35000"/>
                      </a:schemeClr>
                    </a:solidFill>
                  </a:tcPr>
                </a:tc>
                <a:tc>
                  <a:txBody>
                    <a:bodyPr/>
                    <a:lstStyle/>
                    <a:p>
                      <a:pPr marL="0" indent="0">
                        <a:buFont typeface="Arial" panose="020B0604020202020204" pitchFamily="34" charset="0"/>
                        <a:buNone/>
                      </a:pPr>
                      <a:endParaRPr kumimoji="1" lang="en-US" altLang="ja-JP" sz="1200">
                        <a:latin typeface="+mn-ea"/>
                        <a:ea typeface="+mn-ea"/>
                      </a:endParaRPr>
                    </a:p>
                    <a:p>
                      <a:pPr marL="0" indent="0">
                        <a:buFont typeface="Arial" panose="020B0604020202020204" pitchFamily="34" charset="0"/>
                        <a:buNone/>
                      </a:pPr>
                      <a:endParaRPr kumimoji="1" lang="en-US" altLang="ja-JP" sz="1200">
                        <a:latin typeface="+mn-ea"/>
                        <a:ea typeface="+mn-ea"/>
                      </a:endParaRPr>
                    </a:p>
                    <a:p>
                      <a:pPr marL="0" indent="0">
                        <a:buFont typeface="Arial" panose="020B0604020202020204" pitchFamily="34" charset="0"/>
                        <a:buNone/>
                      </a:pPr>
                      <a:endParaRPr kumimoji="1" lang="en-US" altLang="ja-JP" sz="1200">
                        <a:latin typeface="+mn-ea"/>
                        <a:ea typeface="+mn-ea"/>
                      </a:endParaRPr>
                    </a:p>
                    <a:p>
                      <a:pPr marL="0" indent="0">
                        <a:buFont typeface="Arial" panose="020B0604020202020204" pitchFamily="34" charset="0"/>
                        <a:buNone/>
                      </a:pPr>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4172749129"/>
                  </a:ext>
                </a:extLst>
              </a:tr>
              <a:tr h="1058022">
                <a:tc vMerge="1">
                  <a:txBody>
                    <a:bodyPr/>
                    <a:lstStyle/>
                    <a:p>
                      <a:endParaRPr kumimoji="1" lang="ja-JP" altLang="en-US" sz="1400">
                        <a:latin typeface="+mn-ea"/>
                        <a:ea typeface="+mn-ea"/>
                      </a:endParaRPr>
                    </a:p>
                  </a:txBody>
                  <a:tcPr/>
                </a:tc>
                <a:tc>
                  <a:txBody>
                    <a:bodyPr/>
                    <a:lstStyle/>
                    <a:p>
                      <a:pPr marL="0" indent="0">
                        <a:buFont typeface="Arial" panose="020B0604020202020204" pitchFamily="34" charset="0"/>
                        <a:buNone/>
                      </a:pPr>
                      <a:r>
                        <a:rPr kumimoji="1" lang="ja-JP" altLang="en-US" sz="1200" b="1">
                          <a:solidFill>
                            <a:schemeClr val="bg1"/>
                          </a:solidFill>
                          <a:latin typeface="+mn-ea"/>
                          <a:ea typeface="+mn-ea"/>
                        </a:rPr>
                        <a:t>業種</a:t>
                      </a:r>
                      <a:r>
                        <a:rPr kumimoji="1" lang="en-US" altLang="ja-JP" sz="1200" b="1" baseline="30000">
                          <a:solidFill>
                            <a:schemeClr val="bg1"/>
                          </a:solidFill>
                          <a:latin typeface="+mn-ea"/>
                          <a:ea typeface="+mn-ea"/>
                        </a:rPr>
                        <a:t>※2</a:t>
                      </a:r>
                    </a:p>
                    <a:p>
                      <a:pPr marL="0" indent="0">
                        <a:buFont typeface="Arial" panose="020B0604020202020204" pitchFamily="34" charset="0"/>
                        <a:buNone/>
                      </a:pPr>
                      <a:r>
                        <a:rPr kumimoji="1" lang="en-US" altLang="ja-JP" sz="1200" b="1">
                          <a:solidFill>
                            <a:schemeClr val="bg1"/>
                          </a:solidFill>
                          <a:latin typeface="+mn-ea"/>
                          <a:ea typeface="+mn-ea"/>
                        </a:rPr>
                        <a:t>※</a:t>
                      </a:r>
                      <a:r>
                        <a:rPr kumimoji="1" lang="ja-JP" altLang="en-US" sz="1200" b="1">
                          <a:solidFill>
                            <a:schemeClr val="bg1"/>
                          </a:solidFill>
                          <a:latin typeface="+mn-ea"/>
                          <a:ea typeface="+mn-ea"/>
                        </a:rPr>
                        <a:t>複数選択可</a:t>
                      </a:r>
                    </a:p>
                  </a:txBody>
                  <a:tcPr>
                    <a:solidFill>
                      <a:schemeClr val="tx1">
                        <a:lumMod val="65000"/>
                        <a:lumOff val="35000"/>
                      </a:schemeClr>
                    </a:solidFill>
                  </a:tcPr>
                </a:tc>
                <a:tc>
                  <a:txBody>
                    <a:bodyPr/>
                    <a:lstStyle/>
                    <a:p>
                      <a:pPr marL="0" indent="0">
                        <a:buFont typeface="Arial" panose="020B0604020202020204" pitchFamily="34" charset="0"/>
                        <a:buNone/>
                      </a:pPr>
                      <a:r>
                        <a:rPr kumimoji="1" lang="ja-JP" altLang="en-US" sz="1200">
                          <a:latin typeface="+mn-ea"/>
                          <a:ea typeface="+mn-ea"/>
                        </a:rPr>
                        <a:t>（　）農業・林業・漁業（　）鉱業・採石業・砂利採集業（　）建設業（　）製造業</a:t>
                      </a:r>
                      <a:br>
                        <a:rPr kumimoji="1" lang="en-US" altLang="ja-JP" sz="1200">
                          <a:latin typeface="+mn-ea"/>
                          <a:ea typeface="+mn-ea"/>
                        </a:rPr>
                      </a:br>
                      <a:r>
                        <a:rPr kumimoji="1" lang="ja-JP" altLang="en-US" sz="1200">
                          <a:latin typeface="+mn-ea"/>
                          <a:ea typeface="+mn-ea"/>
                        </a:rPr>
                        <a:t>（　）電気・ガス・熱供給・水道業（　）情報通信業（　）運輸業・郵便業（　）卸売業・小売業（　）金融業・保険業（　）不動産業・物品賃貸業（　）学術研究・専門技術サービス業</a:t>
                      </a:r>
                      <a:br>
                        <a:rPr kumimoji="1" lang="en-US" altLang="ja-JP" sz="1200">
                          <a:latin typeface="+mn-ea"/>
                          <a:ea typeface="+mn-ea"/>
                        </a:rPr>
                      </a:br>
                      <a:r>
                        <a:rPr kumimoji="1" lang="ja-JP" altLang="en-US" sz="1200">
                          <a:latin typeface="+mn-ea"/>
                          <a:ea typeface="+mn-ea"/>
                        </a:rPr>
                        <a:t>（　）宿泊業・飲食サービス業（　）生活関連サービス業・娯楽業（　）教育学習支援業</a:t>
                      </a:r>
                      <a:br>
                        <a:rPr kumimoji="1" lang="en-US" altLang="ja-JP" sz="1200">
                          <a:latin typeface="+mn-ea"/>
                          <a:ea typeface="+mn-ea"/>
                        </a:rPr>
                      </a:br>
                      <a:r>
                        <a:rPr kumimoji="1" lang="ja-JP" altLang="en-US" sz="1200">
                          <a:latin typeface="+mn-ea"/>
                          <a:ea typeface="+mn-ea"/>
                        </a:rPr>
                        <a:t>（　）医療福祉（　）その他サービス業（　）その他（　　　　　　　　　　）　　</a:t>
                      </a:r>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037866867"/>
                  </a:ext>
                </a:extLst>
              </a:tr>
              <a:tr h="527758">
                <a:tc vMerge="1">
                  <a:txBody>
                    <a:bodyPr/>
                    <a:lstStyle/>
                    <a:p>
                      <a:endParaRPr kumimoji="1" lang="ja-JP" altLang="en-US" sz="1400" b="1">
                        <a:solidFill>
                          <a:schemeClr val="bg1"/>
                        </a:solidFill>
                        <a:latin typeface="+mn-ea"/>
                        <a:ea typeface="+mn-ea"/>
                      </a:endParaRPr>
                    </a:p>
                  </a:txBody>
                  <a:tcPr>
                    <a:solidFill>
                      <a:schemeClr val="tx1">
                        <a:lumMod val="75000"/>
                        <a:lumOff val="25000"/>
                      </a:schemeClr>
                    </a:solidFill>
                  </a:tcPr>
                </a:tc>
                <a:tc>
                  <a:txBody>
                    <a:bodyPr/>
                    <a:lstStyle/>
                    <a:p>
                      <a:pPr marL="0" indent="0">
                        <a:buFont typeface="Arial" panose="020B0604020202020204" pitchFamily="34" charset="0"/>
                        <a:buNone/>
                      </a:pPr>
                      <a:r>
                        <a:rPr kumimoji="1" lang="ja-JP" altLang="en-US" sz="1200" b="1">
                          <a:solidFill>
                            <a:schemeClr val="bg1"/>
                          </a:solidFill>
                          <a:latin typeface="+mn-ea"/>
                          <a:ea typeface="+mn-ea"/>
                        </a:rPr>
                        <a:t>参加要件等</a:t>
                      </a:r>
                      <a:endParaRPr kumimoji="1" lang="ja-JP" altLang="en-US" sz="1200" b="1" dirty="0">
                        <a:solidFill>
                          <a:schemeClr val="bg1"/>
                        </a:solidFill>
                        <a:latin typeface="+mn-ea"/>
                        <a:ea typeface="+mn-ea"/>
                      </a:endParaRPr>
                    </a:p>
                  </a:txBody>
                  <a:tcPr>
                    <a:solidFill>
                      <a:schemeClr val="tx1">
                        <a:lumMod val="65000"/>
                        <a:lumOff val="35000"/>
                      </a:schemeClr>
                    </a:solidFill>
                  </a:tcPr>
                </a:tc>
                <a:tc>
                  <a:txBody>
                    <a:bodyPr/>
                    <a:lstStyle/>
                    <a:p>
                      <a:pPr marL="0" indent="0">
                        <a:buFont typeface="Arial" panose="020B0604020202020204" pitchFamily="34" charset="0"/>
                        <a:buNone/>
                      </a:pPr>
                      <a:r>
                        <a:rPr kumimoji="1" lang="ja-JP" altLang="en-US" sz="1200">
                          <a:solidFill>
                            <a:schemeClr val="tx1"/>
                          </a:solidFill>
                          <a:latin typeface="+mn-ea"/>
                          <a:ea typeface="+mn-ea"/>
                        </a:rPr>
                        <a:t>（　）</a:t>
                      </a:r>
                      <a:r>
                        <a:rPr kumimoji="1" lang="ja-JP" altLang="en-US" sz="1200" b="0" i="0" u="none" strike="noStrike" kern="1200">
                          <a:solidFill>
                            <a:schemeClr val="tx1"/>
                          </a:solidFill>
                          <a:effectLst/>
                          <a:latin typeface="+mn-ea"/>
                          <a:ea typeface="+mn-ea"/>
                          <a:cs typeface="+mn-cs"/>
                        </a:rPr>
                        <a:t>開始時は施設利用のみ。進捗に応じて協業や共同研究を検討したい</a:t>
                      </a:r>
                      <a:endParaRPr kumimoji="1" lang="en-US" altLang="ja-JP" sz="1200" b="0" i="0" u="none" strike="noStrike" kern="1200">
                        <a:solidFill>
                          <a:schemeClr val="tx1"/>
                        </a:solidFill>
                        <a:effectLst/>
                        <a:latin typeface="+mn-ea"/>
                        <a:ea typeface="+mn-ea"/>
                        <a:cs typeface="+mn-cs"/>
                      </a:endParaRPr>
                    </a:p>
                    <a:p>
                      <a:pPr marL="0" indent="0">
                        <a:buFont typeface="Arial" panose="020B0604020202020204" pitchFamily="34" charset="0"/>
                        <a:buNone/>
                      </a:pPr>
                      <a:r>
                        <a:rPr kumimoji="1" lang="ja-JP" altLang="en-US" sz="1200">
                          <a:solidFill>
                            <a:schemeClr val="tx1"/>
                          </a:solidFill>
                          <a:latin typeface="+mn-ea"/>
                          <a:ea typeface="+mn-ea"/>
                        </a:rPr>
                        <a:t>（　）当初から</a:t>
                      </a:r>
                      <a:r>
                        <a:rPr kumimoji="1" lang="ja-JP" altLang="en-US" sz="1200" b="0" i="0" u="none" strike="noStrike" kern="1200">
                          <a:solidFill>
                            <a:schemeClr val="tx1"/>
                          </a:solidFill>
                          <a:effectLst/>
                          <a:latin typeface="+mn-ea"/>
                          <a:ea typeface="+mn-ea"/>
                          <a:cs typeface="+mn-cs"/>
                        </a:rPr>
                        <a:t>協業や共同研究を前提とした施設利用を検討したい</a:t>
                      </a:r>
                      <a:endParaRPr kumimoji="1" lang="ja-JP" altLang="en-US" sz="1200" dirty="0">
                        <a:solidFill>
                          <a:schemeClr val="tx1"/>
                        </a:solidFill>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364898609"/>
                  </a:ext>
                </a:extLst>
              </a:tr>
              <a:tr h="413226">
                <a:tc vMerge="1">
                  <a:txBody>
                    <a:bodyPr/>
                    <a:lstStyle/>
                    <a:p>
                      <a:endParaRPr kumimoji="1" lang="ja-JP" altLang="en-US" sz="1200" b="1" dirty="0">
                        <a:solidFill>
                          <a:schemeClr val="bg1"/>
                        </a:solidFill>
                        <a:latin typeface="+mn-ea"/>
                        <a:ea typeface="+mn-ea"/>
                      </a:endParaRPr>
                    </a:p>
                  </a:txBody>
                  <a:tcPr>
                    <a:lnL w="12700" cap="flat" cmpd="sng" algn="ctr">
                      <a:solidFill>
                        <a:schemeClr val="tx1">
                          <a:lumMod val="85000"/>
                          <a:lumOff val="15000"/>
                        </a:schemeClr>
                      </a:solidFill>
                      <a:prstDash val="solid"/>
                      <a:round/>
                      <a:headEnd type="none" w="med" len="med"/>
                      <a:tailEnd type="none" w="med" len="med"/>
                    </a:lnL>
                    <a:solidFill>
                      <a:schemeClr val="tx1">
                        <a:lumMod val="65000"/>
                        <a:lumOff val="35000"/>
                      </a:schemeClr>
                    </a:solidFill>
                  </a:tcPr>
                </a:tc>
                <a:tc>
                  <a:txBody>
                    <a:bodyPr/>
                    <a:lstStyle/>
                    <a:p>
                      <a:pPr marL="0" indent="0">
                        <a:buFont typeface="Arial" panose="020B0604020202020204" pitchFamily="34" charset="0"/>
                        <a:buNone/>
                      </a:pPr>
                      <a:r>
                        <a:rPr kumimoji="1" lang="ja-JP" altLang="en-US" sz="1200" b="1">
                          <a:solidFill>
                            <a:schemeClr val="bg1"/>
                          </a:solidFill>
                          <a:latin typeface="+mn-ea"/>
                          <a:ea typeface="+mn-ea"/>
                        </a:rPr>
                        <a:t>応募資格の確認</a:t>
                      </a:r>
                      <a:endParaRPr kumimoji="1" lang="ja-JP" altLang="en-US" sz="1200" b="1" dirty="0">
                        <a:solidFill>
                          <a:schemeClr val="bg1"/>
                        </a:solidFill>
                        <a:latin typeface="+mn-ea"/>
                        <a:ea typeface="+mn-ea"/>
                      </a:endParaRPr>
                    </a:p>
                  </a:txBody>
                  <a:tcPr>
                    <a:solidFill>
                      <a:schemeClr val="tx1">
                        <a:lumMod val="65000"/>
                        <a:lumOff val="35000"/>
                      </a:schemeClr>
                    </a:solidFill>
                  </a:tcPr>
                </a:tc>
                <a:tc>
                  <a:txBody>
                    <a:bodyPr/>
                    <a:lstStyle/>
                    <a:p>
                      <a:pPr marL="0" indent="0">
                        <a:buFont typeface="Arial" panose="020B0604020202020204" pitchFamily="34" charset="0"/>
                        <a:buNone/>
                      </a:pPr>
                      <a:r>
                        <a:rPr kumimoji="1" lang="ja-JP" altLang="en-US" sz="1200" dirty="0">
                          <a:solidFill>
                            <a:schemeClr val="tx1"/>
                          </a:solidFill>
                          <a:latin typeface="+mn-ea"/>
                          <a:ea typeface="+mn-ea"/>
                        </a:rPr>
                        <a:t>（　）募集要項の応募資格要件に適合していること</a:t>
                      </a: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2059634257"/>
                  </a:ext>
                </a:extLst>
              </a:tr>
              <a:tr h="362093">
                <a:tc rowSpan="4">
                  <a:txBody>
                    <a:bodyPr/>
                    <a:lstStyle/>
                    <a:p>
                      <a:r>
                        <a:rPr kumimoji="1" lang="ja-JP" altLang="en-US" sz="1200" b="1">
                          <a:solidFill>
                            <a:schemeClr val="bg1"/>
                          </a:solidFill>
                          <a:latin typeface="+mn-ea"/>
                          <a:ea typeface="+mn-ea"/>
                        </a:rPr>
                        <a:t>貴社問合せ連絡先</a:t>
                      </a:r>
                      <a:endParaRPr kumimoji="1" lang="ja-JP" altLang="en-US" sz="1200" b="1" dirty="0">
                        <a:solidFill>
                          <a:schemeClr val="bg1"/>
                        </a:solidFill>
                        <a:latin typeface="+mn-ea"/>
                        <a:ea typeface="+mn-ea"/>
                      </a:endParaRPr>
                    </a:p>
                  </a:txBody>
                  <a:tcPr>
                    <a:lnL w="12700" cap="flat" cmpd="sng" algn="ctr">
                      <a:solidFill>
                        <a:schemeClr val="tx1">
                          <a:lumMod val="85000"/>
                          <a:lumOff val="15000"/>
                        </a:schemeClr>
                      </a:solidFill>
                      <a:prstDash val="solid"/>
                      <a:round/>
                      <a:headEnd type="none" w="med" len="med"/>
                      <a:tailEnd type="none" w="med" len="med"/>
                    </a:lnL>
                    <a:lnB w="12700" cap="flat" cmpd="sng" algn="ctr">
                      <a:solidFill>
                        <a:schemeClr val="tx1">
                          <a:lumMod val="85000"/>
                          <a:lumOff val="15000"/>
                        </a:schemeClr>
                      </a:solidFill>
                      <a:prstDash val="solid"/>
                      <a:round/>
                      <a:headEnd type="none" w="med" len="med"/>
                      <a:tailEnd type="none" w="med" len="med"/>
                    </a:lnB>
                    <a:solidFill>
                      <a:schemeClr val="tx1">
                        <a:lumMod val="65000"/>
                        <a:lumOff val="35000"/>
                      </a:schemeClr>
                    </a:solidFill>
                  </a:tcPr>
                </a:tc>
                <a:tc>
                  <a:txBody>
                    <a:bodyPr/>
                    <a:lstStyle/>
                    <a:p>
                      <a:pPr marL="0" indent="0">
                        <a:buFont typeface="Arial" panose="020B0604020202020204" pitchFamily="34" charset="0"/>
                        <a:buNone/>
                      </a:pPr>
                      <a:r>
                        <a:rPr kumimoji="1" lang="ja-JP" altLang="en-US" sz="1200" b="1">
                          <a:solidFill>
                            <a:schemeClr val="bg1"/>
                          </a:solidFill>
                          <a:latin typeface="+mn-ea"/>
                          <a:ea typeface="+mn-ea"/>
                        </a:rPr>
                        <a:t>氏名</a:t>
                      </a:r>
                    </a:p>
                  </a:txBody>
                  <a:tcPr>
                    <a:solidFill>
                      <a:schemeClr val="tx1">
                        <a:lumMod val="65000"/>
                        <a:lumOff val="35000"/>
                      </a:schemeClr>
                    </a:solidFill>
                  </a:tcPr>
                </a:tc>
                <a:tc>
                  <a:txBody>
                    <a:bodyPr/>
                    <a:lstStyle/>
                    <a:p>
                      <a:pPr marL="0" indent="0">
                        <a:buFont typeface="Arial" panose="020B0604020202020204" pitchFamily="34" charset="0"/>
                        <a:buNone/>
                      </a:pPr>
                      <a:r>
                        <a:rPr kumimoji="1" lang="ja-JP" altLang="en-US" sz="1200">
                          <a:latin typeface="+mn-ea"/>
                          <a:ea typeface="+mn-ea"/>
                        </a:rPr>
                        <a:t>　　　　　　（ふりがな：　　　　　　　）</a:t>
                      </a:r>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4138918847"/>
                  </a:ext>
                </a:extLst>
              </a:tr>
              <a:tr h="362093">
                <a:tc vMerge="1">
                  <a:txBody>
                    <a:bodyPr/>
                    <a:lstStyle/>
                    <a:p>
                      <a:endParaRPr kumimoji="1" lang="ja-JP" altLang="en-US"/>
                    </a:p>
                  </a:txBody>
                  <a:tcPr/>
                </a:tc>
                <a:tc>
                  <a:txBody>
                    <a:bodyPr/>
                    <a:lstStyle/>
                    <a:p>
                      <a:pPr marL="0" indent="0">
                        <a:buFont typeface="Arial" panose="020B0604020202020204" pitchFamily="34" charset="0"/>
                        <a:buNone/>
                      </a:pPr>
                      <a:r>
                        <a:rPr kumimoji="1" lang="ja-JP" altLang="en-US" sz="1200" b="1">
                          <a:solidFill>
                            <a:schemeClr val="bg1"/>
                          </a:solidFill>
                          <a:latin typeface="+mn-ea"/>
                          <a:ea typeface="+mn-ea"/>
                        </a:rPr>
                        <a:t>部署</a:t>
                      </a:r>
                      <a:endParaRPr kumimoji="1" lang="ja-JP" altLang="en-US" sz="1200" b="1" dirty="0">
                        <a:solidFill>
                          <a:schemeClr val="bg1"/>
                        </a:solidFill>
                        <a:latin typeface="+mn-ea"/>
                        <a:ea typeface="+mn-ea"/>
                      </a:endParaRPr>
                    </a:p>
                  </a:txBody>
                  <a:tcPr>
                    <a:solidFill>
                      <a:schemeClr val="tx1">
                        <a:lumMod val="65000"/>
                        <a:lumOff val="35000"/>
                      </a:schemeClr>
                    </a:solidFill>
                  </a:tcPr>
                </a:tc>
                <a:tc>
                  <a:txBody>
                    <a:bodyPr/>
                    <a:lstStyle/>
                    <a:p>
                      <a:pPr marL="0" indent="0">
                        <a:buFont typeface="Arial" panose="020B0604020202020204" pitchFamily="34" charset="0"/>
                        <a:buNone/>
                      </a:pPr>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690269346"/>
                  </a:ext>
                </a:extLst>
              </a:tr>
              <a:tr h="362093">
                <a:tc vMerge="1">
                  <a:txBody>
                    <a:bodyPr/>
                    <a:lstStyle/>
                    <a:p>
                      <a:endParaRPr kumimoji="1" lang="ja-JP" altLang="en-US" sz="1400">
                        <a:latin typeface="+mn-ea"/>
                        <a:ea typeface="+mn-ea"/>
                      </a:endParaRPr>
                    </a:p>
                  </a:txBody>
                  <a:tcPr/>
                </a:tc>
                <a:tc>
                  <a:txBody>
                    <a:bodyPr/>
                    <a:lstStyle/>
                    <a:p>
                      <a:pPr marL="0" indent="0">
                        <a:buFont typeface="Arial" panose="020B0604020202020204" pitchFamily="34" charset="0"/>
                        <a:buNone/>
                      </a:pPr>
                      <a:r>
                        <a:rPr kumimoji="1" lang="ja-JP" altLang="en-US" sz="1200" b="1">
                          <a:solidFill>
                            <a:schemeClr val="bg1"/>
                          </a:solidFill>
                          <a:latin typeface="+mn-ea"/>
                          <a:ea typeface="+mn-ea"/>
                        </a:rPr>
                        <a:t>電話番号</a:t>
                      </a:r>
                      <a:endParaRPr kumimoji="1" lang="ja-JP" altLang="en-US" sz="1200" b="1" dirty="0">
                        <a:solidFill>
                          <a:schemeClr val="bg1"/>
                        </a:solidFill>
                        <a:latin typeface="+mn-ea"/>
                        <a:ea typeface="+mn-ea"/>
                      </a:endParaRPr>
                    </a:p>
                  </a:txBody>
                  <a:tcPr>
                    <a:solidFill>
                      <a:schemeClr val="tx1">
                        <a:lumMod val="65000"/>
                        <a:lumOff val="35000"/>
                      </a:schemeClr>
                    </a:solidFill>
                  </a:tcPr>
                </a:tc>
                <a:tc>
                  <a:txBody>
                    <a:bodyPr/>
                    <a:lstStyle/>
                    <a:p>
                      <a:pPr marL="0" indent="0">
                        <a:buFont typeface="Arial" panose="020B0604020202020204" pitchFamily="34" charset="0"/>
                        <a:buNone/>
                      </a:pPr>
                      <a:r>
                        <a:rPr kumimoji="1" lang="ja-JP" altLang="en-US" sz="1200">
                          <a:latin typeface="+mn-ea"/>
                          <a:ea typeface="+mn-ea"/>
                        </a:rPr>
                        <a:t>　　　ー　　　ー</a:t>
                      </a:r>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545130637"/>
                  </a:ext>
                </a:extLst>
              </a:tr>
              <a:tr h="362093">
                <a:tc vMerge="1">
                  <a:txBody>
                    <a:bodyPr/>
                    <a:lstStyle/>
                    <a:p>
                      <a:endParaRPr kumimoji="1" lang="ja-JP" altLang="en-US" sz="1400">
                        <a:latin typeface="+mn-ea"/>
                        <a:ea typeface="+mn-ea"/>
                      </a:endParaRPr>
                    </a:p>
                  </a:txBody>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200" b="1">
                          <a:solidFill>
                            <a:schemeClr val="bg1"/>
                          </a:solidFill>
                          <a:latin typeface="+mn-ea"/>
                          <a:ea typeface="+mn-ea"/>
                        </a:rPr>
                        <a:t>E-mail</a:t>
                      </a:r>
                      <a:endParaRPr kumimoji="1" lang="ja-JP" altLang="en-US" sz="1200" b="1" dirty="0">
                        <a:solidFill>
                          <a:schemeClr val="bg1"/>
                        </a:solidFill>
                        <a:latin typeface="+mn-ea"/>
                        <a:ea typeface="+mn-ea"/>
                      </a:endParaRPr>
                    </a:p>
                  </a:txBody>
                  <a:tcPr>
                    <a:lnB w="12700" cap="flat" cmpd="sng" algn="ctr">
                      <a:solidFill>
                        <a:schemeClr val="tx1">
                          <a:lumMod val="85000"/>
                          <a:lumOff val="15000"/>
                        </a:schemeClr>
                      </a:solidFill>
                      <a:prstDash val="solid"/>
                      <a:round/>
                      <a:headEnd type="none" w="med" len="med"/>
                      <a:tailEnd type="none" w="med" len="med"/>
                    </a:lnB>
                    <a:solidFill>
                      <a:schemeClr val="tx1">
                        <a:lumMod val="65000"/>
                        <a:lumOff val="35000"/>
                      </a:schemeClr>
                    </a:solidFill>
                  </a:tcPr>
                </a:tc>
                <a:tc>
                  <a:txBody>
                    <a:bodyPr/>
                    <a:lstStyle/>
                    <a:p>
                      <a:pPr marL="0" indent="0">
                        <a:buFont typeface="Arial" panose="020B0604020202020204" pitchFamily="34" charset="0"/>
                        <a:buNone/>
                      </a:pPr>
                      <a:endParaRPr kumimoji="1" lang="ja-JP" altLang="en-US" sz="1200" dirty="0">
                        <a:latin typeface="+mn-ea"/>
                        <a:ea typeface="+mn-ea"/>
                      </a:endParaRPr>
                    </a:p>
                  </a:txBody>
                  <a:tcPr>
                    <a:lnR w="12700" cap="flat" cmpd="sng" algn="ctr">
                      <a:solidFill>
                        <a:schemeClr val="tx1">
                          <a:lumMod val="85000"/>
                          <a:lumOff val="15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85000"/>
                          <a:lumOff val="15000"/>
                        </a:schemeClr>
                      </a:solidFill>
                      <a:prstDash val="solid"/>
                      <a:round/>
                      <a:headEnd type="none" w="med" len="med"/>
                      <a:tailEnd type="none" w="med" len="med"/>
                    </a:lnB>
                    <a:noFill/>
                  </a:tcPr>
                </a:tc>
                <a:extLst>
                  <a:ext uri="{0D108BD9-81ED-4DB2-BD59-A6C34878D82A}">
                    <a16:rowId xmlns:a16="http://schemas.microsoft.com/office/drawing/2014/main" val="858009810"/>
                  </a:ext>
                </a:extLst>
              </a:tr>
            </a:tbl>
          </a:graphicData>
        </a:graphic>
      </p:graphicFrame>
      <p:sp>
        <p:nvSpPr>
          <p:cNvPr id="48" name="テキスト ボックス 47">
            <a:extLst>
              <a:ext uri="{FF2B5EF4-FFF2-40B4-BE49-F238E27FC236}">
                <a16:creationId xmlns:a16="http://schemas.microsoft.com/office/drawing/2014/main" id="{F14123D2-10C7-20A1-6D0D-07B88EAE93E1}"/>
              </a:ext>
            </a:extLst>
          </p:cNvPr>
          <p:cNvSpPr txBox="1"/>
          <p:nvPr/>
        </p:nvSpPr>
        <p:spPr bwMode="gray">
          <a:xfrm>
            <a:off x="1443664" y="6393053"/>
            <a:ext cx="8024427" cy="369332"/>
          </a:xfrm>
          <a:prstGeom prst="rect">
            <a:avLst/>
          </a:prstGeom>
          <a:noFill/>
        </p:spPr>
        <p:txBody>
          <a:bodyPr wrap="square" lIns="0" tIns="0" rIns="0" bIns="0" rtlCol="0">
            <a:spAutoFit/>
          </a:bodyPr>
          <a:lstStyle/>
          <a:p>
            <a:pPr marR="90170" algn="just"/>
            <a:r>
              <a:rPr lang="ja-JP" altLang="ja-JP" sz="800" kern="100" dirty="0">
                <a:solidFill>
                  <a:srgbClr val="000000"/>
                </a:solidFill>
                <a:effectLst/>
                <a:latin typeface="+mj-ea"/>
                <a:ea typeface="+mj-ea"/>
                <a:cs typeface="Times New Roman" panose="02020603050405020304" pitchFamily="18" charset="0"/>
              </a:rPr>
              <a:t>＊１：</a:t>
            </a:r>
            <a:r>
              <a:rPr lang="ja-JP" altLang="en-US" sz="800" kern="100" dirty="0">
                <a:solidFill>
                  <a:srgbClr val="000000"/>
                </a:solidFill>
                <a:effectLst/>
                <a:latin typeface="+mj-ea"/>
                <a:ea typeface="+mj-ea"/>
                <a:cs typeface="Times New Roman" panose="02020603050405020304" pitchFamily="18" charset="0"/>
              </a:rPr>
              <a:t>中小企業は都内に登記がある企業、スタートアップは</a:t>
            </a:r>
            <a:r>
              <a:rPr lang="ja-JP" altLang="ja-JP" sz="800" dirty="0">
                <a:effectLst/>
                <a:ea typeface="Yu Gothic UI" panose="020B0500000000000000" pitchFamily="50" charset="-128"/>
                <a:cs typeface="Yu Gothic UI" panose="020B0500000000000000" pitchFamily="50" charset="-128"/>
              </a:rPr>
              <a:t>現時点で都内での本社等の有無は問</a:t>
            </a:r>
            <a:r>
              <a:rPr lang="ja-JP" altLang="en-US" sz="800" dirty="0">
                <a:effectLst/>
                <a:ea typeface="Yu Gothic UI" panose="020B0500000000000000" pitchFamily="50" charset="-128"/>
                <a:cs typeface="Yu Gothic UI" panose="020B0500000000000000" pitchFamily="50" charset="-128"/>
              </a:rPr>
              <a:t>いません　</a:t>
            </a:r>
            <a:r>
              <a:rPr lang="en-US" altLang="ja-JP" sz="800" dirty="0">
                <a:effectLst/>
                <a:ea typeface="Yu Gothic UI" panose="020B0500000000000000" pitchFamily="50" charset="-128"/>
                <a:cs typeface="Yu Gothic UI" panose="020B0500000000000000" pitchFamily="50" charset="-128"/>
              </a:rPr>
              <a:t>(</a:t>
            </a:r>
            <a:r>
              <a:rPr lang="ja-JP" altLang="en-US" sz="800" dirty="0">
                <a:effectLst/>
                <a:ea typeface="Yu Gothic UI" panose="020B0500000000000000" pitchFamily="50" charset="-128"/>
                <a:cs typeface="Yu Gothic UI" panose="020B0500000000000000" pitchFamily="50" charset="-128"/>
              </a:rPr>
              <a:t>詳細は募集要項の応募資格を参照してください</a:t>
            </a:r>
            <a:r>
              <a:rPr lang="en-US" altLang="ja-JP" sz="800" dirty="0">
                <a:effectLst/>
                <a:ea typeface="Yu Gothic UI" panose="020B0500000000000000" pitchFamily="50" charset="-128"/>
                <a:cs typeface="Yu Gothic UI" panose="020B0500000000000000" pitchFamily="50" charset="-128"/>
              </a:rPr>
              <a:t>)</a:t>
            </a:r>
            <a:endParaRPr lang="en-US" altLang="ja-JP" sz="800" kern="100" dirty="0">
              <a:solidFill>
                <a:srgbClr val="000000"/>
              </a:solidFill>
              <a:effectLst/>
              <a:latin typeface="+mj-ea"/>
              <a:ea typeface="+mj-ea"/>
              <a:cs typeface="Times New Roman" panose="02020603050405020304" pitchFamily="18" charset="0"/>
            </a:endParaRPr>
          </a:p>
          <a:p>
            <a:pPr algn="l"/>
            <a:r>
              <a:rPr lang="ja-JP" altLang="ja-JP" sz="800" kern="100" dirty="0">
                <a:solidFill>
                  <a:srgbClr val="000000"/>
                </a:solidFill>
                <a:effectLst/>
                <a:latin typeface="+mj-ea"/>
                <a:ea typeface="+mj-ea"/>
                <a:cs typeface="Times New Roman" panose="02020603050405020304" pitchFamily="18" charset="0"/>
              </a:rPr>
              <a:t>＊２：業種は総務省『</a:t>
            </a:r>
            <a:r>
              <a:rPr lang="en-US" altLang="ja-JP" sz="800" u="sng" kern="100" dirty="0" err="1">
                <a:solidFill>
                  <a:srgbClr val="0563C1"/>
                </a:solidFill>
                <a:effectLst/>
                <a:latin typeface="+mj-ea"/>
                <a:ea typeface="+mj-ea"/>
                <a:cs typeface="Times New Roman" panose="02020603050405020304" pitchFamily="18" charset="0"/>
                <a:hlinkClick r:id="rId5"/>
              </a:rPr>
              <a:t>日本標準産業分類</a:t>
            </a:r>
            <a:r>
              <a:rPr lang="ja-JP" altLang="ja-JP" sz="800" kern="100" dirty="0">
                <a:solidFill>
                  <a:srgbClr val="000000"/>
                </a:solidFill>
                <a:effectLst/>
                <a:latin typeface="+mj-ea"/>
                <a:ea typeface="+mj-ea"/>
                <a:cs typeface="Times New Roman" panose="02020603050405020304" pitchFamily="18" charset="0"/>
              </a:rPr>
              <a:t>』を参考にしてください。複数業種の事業を手掛けている場合は複数選択いただいて問題ございません。</a:t>
            </a:r>
            <a:endParaRPr lang="ja-JP" altLang="ja-JP" sz="800" kern="100" dirty="0">
              <a:effectLst/>
              <a:latin typeface="+mj-ea"/>
              <a:ea typeface="+mj-ea"/>
              <a:cs typeface="Times New Roman" panose="02020603050405020304" pitchFamily="18" charset="0"/>
            </a:endParaRPr>
          </a:p>
          <a:p>
            <a:r>
              <a:rPr lang="en-US" altLang="ja-JP" sz="800" u="sng" dirty="0">
                <a:solidFill>
                  <a:srgbClr val="0563C1"/>
                </a:solidFill>
                <a:effectLst/>
                <a:latin typeface="+mj-ea"/>
                <a:ea typeface="+mj-ea"/>
                <a:cs typeface="Times New Roman" panose="02020603050405020304" pitchFamily="18" charset="0"/>
                <a:hlinkClick r:id="rId5"/>
              </a:rPr>
              <a:t>https://www.soumu.go.jp/toukei_toukatsu/index/seido/sangyo/02toukatsu01_03000023.html</a:t>
            </a:r>
            <a:endParaRPr kumimoji="1" lang="ja-JP" altLang="en-US" sz="500" b="0" i="0" u="none" strike="noStrike" kern="1200" cap="none" spc="0" normalizeH="0" baseline="0" noProof="0" dirty="0">
              <a:ln>
                <a:noFill/>
              </a:ln>
              <a:solidFill>
                <a:prstClr val="black"/>
              </a:solidFill>
              <a:effectLst/>
              <a:uLnTx/>
              <a:uFillTx/>
              <a:latin typeface="+mj-ea"/>
              <a:ea typeface="+mj-ea"/>
              <a:cs typeface="+mn-cs"/>
            </a:endParaRPr>
          </a:p>
        </p:txBody>
      </p:sp>
      <p:sp>
        <p:nvSpPr>
          <p:cNvPr id="49" name="正方形/長方形 48">
            <a:extLst>
              <a:ext uri="{FF2B5EF4-FFF2-40B4-BE49-F238E27FC236}">
                <a16:creationId xmlns:a16="http://schemas.microsoft.com/office/drawing/2014/main" id="{B0924602-DB48-9770-3E70-C77D6DB2270A}"/>
              </a:ext>
            </a:extLst>
          </p:cNvPr>
          <p:cNvSpPr/>
          <p:nvPr/>
        </p:nvSpPr>
        <p:spPr bwMode="gray">
          <a:xfrm>
            <a:off x="2751992" y="457444"/>
            <a:ext cx="6716099" cy="5870779"/>
          </a:xfrm>
          <a:prstGeom prst="rect">
            <a:avLst/>
          </a:prstGeom>
          <a:noFill/>
          <a:ln w="38100" algn="ctr">
            <a:solidFill>
              <a:srgbClr val="DA291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a:ln>
                <a:noFill/>
              </a:ln>
              <a:solidFill>
                <a:prstClr val="black"/>
              </a:solidFill>
              <a:effectLst/>
              <a:uLnTx/>
              <a:uFillTx/>
              <a:latin typeface="+mn-lt"/>
              <a:ea typeface="+mn-ea"/>
              <a:cs typeface="+mn-cs"/>
            </a:endParaRPr>
          </a:p>
        </p:txBody>
      </p:sp>
      <p:sp>
        <p:nvSpPr>
          <p:cNvPr id="51" name="テキスト ボックス 50">
            <a:extLst>
              <a:ext uri="{FF2B5EF4-FFF2-40B4-BE49-F238E27FC236}">
                <a16:creationId xmlns:a16="http://schemas.microsoft.com/office/drawing/2014/main" id="{CAB5C5C2-B28D-D01F-C0D1-0D39D0B5FD9F}"/>
              </a:ext>
            </a:extLst>
          </p:cNvPr>
          <p:cNvSpPr txBox="1"/>
          <p:nvPr/>
        </p:nvSpPr>
        <p:spPr bwMode="gray">
          <a:xfrm>
            <a:off x="3132444" y="1060228"/>
            <a:ext cx="6010506" cy="1046440"/>
          </a:xfrm>
          <a:prstGeom prst="rect">
            <a:avLst/>
          </a:prstGeom>
          <a:solidFill>
            <a:schemeClr val="bg1"/>
          </a:solidFill>
          <a:ln>
            <a:solidFill>
              <a:srgbClr val="FF0000"/>
            </a:solidFill>
            <a:prstDash val="solid"/>
          </a:ln>
        </p:spPr>
        <p:txBody>
          <a:bodyPr wrap="square">
            <a:spAutoFit/>
          </a:bodyPr>
          <a:lstStyle/>
          <a:p>
            <a:pPr marL="177800" indent="-177800">
              <a:buFont typeface="Arial" panose="020B0604020202020204" pitchFamily="34" charset="0"/>
              <a:buChar char="•"/>
            </a:pPr>
            <a:r>
              <a:rPr kumimoji="1" lang="ja-JP" altLang="en-US" sz="1600" b="1" dirty="0">
                <a:solidFill>
                  <a:srgbClr val="DA291C"/>
                </a:solidFill>
                <a:latin typeface="+mn-ea"/>
                <a:ea typeface="+mn-ea"/>
              </a:rPr>
              <a:t>赤点枠内を記載して下さい</a:t>
            </a:r>
            <a:endParaRPr kumimoji="1" lang="en-US" altLang="ja-JP" sz="1600" b="1" dirty="0">
              <a:solidFill>
                <a:srgbClr val="DA291C"/>
              </a:solidFill>
              <a:latin typeface="+mn-ea"/>
              <a:ea typeface="+mn-ea"/>
            </a:endParaRPr>
          </a:p>
          <a:p>
            <a:pPr marL="177800" indent="-177800">
              <a:buFont typeface="Arial" panose="020B0604020202020204" pitchFamily="34" charset="0"/>
              <a:buChar char="•"/>
            </a:pPr>
            <a:r>
              <a:rPr kumimoji="1" lang="ja-JP" altLang="en-US" sz="1600" b="1" dirty="0">
                <a:solidFill>
                  <a:srgbClr val="DA291C"/>
                </a:solidFill>
                <a:latin typeface="+mn-ea"/>
              </a:rPr>
              <a:t>業種、参加要件等、要項の確認の</a:t>
            </a:r>
            <a:r>
              <a:rPr kumimoji="1" lang="ja-JP" altLang="en-US" sz="1600" b="1" dirty="0">
                <a:solidFill>
                  <a:srgbClr val="DA291C"/>
                </a:solidFill>
                <a:latin typeface="+mn-ea"/>
                <a:ea typeface="+mn-ea"/>
              </a:rPr>
              <a:t>（　）内に〇をご記入下さい</a:t>
            </a:r>
            <a:r>
              <a:rPr kumimoji="1" lang="ja-JP" altLang="en-US" sz="1600" b="1" dirty="0">
                <a:solidFill>
                  <a:srgbClr val="DA291C"/>
                </a:solidFill>
                <a:latin typeface="+mn-ea"/>
              </a:rPr>
              <a:t>　　例：（　）⇒（〇）　</a:t>
            </a:r>
            <a:r>
              <a:rPr kumimoji="1" lang="ja-JP" altLang="en-US" sz="1600" b="1" dirty="0">
                <a:solidFill>
                  <a:srgbClr val="DA291C"/>
                </a:solidFill>
                <a:latin typeface="+mn-ea"/>
                <a:ea typeface="+mn-ea"/>
              </a:rPr>
              <a:t>　</a:t>
            </a:r>
            <a:endParaRPr kumimoji="1" lang="en-US" altLang="ja-JP" sz="1600" b="1" dirty="0">
              <a:solidFill>
                <a:srgbClr val="DA291C"/>
              </a:solidFill>
              <a:latin typeface="+mn-ea"/>
              <a:ea typeface="+mn-ea"/>
            </a:endParaRPr>
          </a:p>
          <a:p>
            <a:pPr marL="0" indent="0">
              <a:buFont typeface="Arial" panose="020B0604020202020204" pitchFamily="34" charset="0"/>
              <a:buNone/>
            </a:pPr>
            <a:r>
              <a:rPr kumimoji="1" lang="ja-JP" altLang="en-US" sz="1200" b="1" dirty="0">
                <a:solidFill>
                  <a:srgbClr val="DA291C"/>
                </a:solidFill>
                <a:latin typeface="+mn-ea"/>
              </a:rPr>
              <a:t>　　</a:t>
            </a:r>
            <a:r>
              <a:rPr kumimoji="1" lang="en-US" altLang="ja-JP" sz="1200" b="1" dirty="0">
                <a:solidFill>
                  <a:srgbClr val="DA291C"/>
                </a:solidFill>
                <a:latin typeface="+mn-ea"/>
              </a:rPr>
              <a:t>※</a:t>
            </a:r>
            <a:r>
              <a:rPr kumimoji="1" lang="ja-JP" altLang="en-US" sz="1200" b="1" dirty="0">
                <a:solidFill>
                  <a:srgbClr val="DA291C"/>
                </a:solidFill>
                <a:latin typeface="+mn-ea"/>
              </a:rPr>
              <a:t>ご記載後、この</a:t>
            </a:r>
            <a:r>
              <a:rPr kumimoji="1" lang="en-US" altLang="ja-JP" sz="1200" b="1" dirty="0">
                <a:solidFill>
                  <a:srgbClr val="DA291C"/>
                </a:solidFill>
                <a:latin typeface="+mn-ea"/>
              </a:rPr>
              <a:t>Box</a:t>
            </a:r>
            <a:r>
              <a:rPr kumimoji="1" lang="ja-JP" altLang="en-US" sz="1200" b="1" dirty="0">
                <a:solidFill>
                  <a:srgbClr val="DA291C"/>
                </a:solidFill>
                <a:latin typeface="+mn-ea"/>
              </a:rPr>
              <a:t>、赤点枠は削除してください</a:t>
            </a:r>
            <a:endParaRPr kumimoji="1" lang="ja-JP" altLang="en-US" sz="1200" b="1" dirty="0">
              <a:solidFill>
                <a:srgbClr val="DA291C"/>
              </a:solidFill>
              <a:latin typeface="+mn-ea"/>
              <a:ea typeface="+mn-ea"/>
            </a:endParaRPr>
          </a:p>
        </p:txBody>
      </p:sp>
    </p:spTree>
    <p:extLst>
      <p:ext uri="{BB962C8B-B14F-4D97-AF65-F5344CB8AC3E}">
        <p14:creationId xmlns:p14="http://schemas.microsoft.com/office/powerpoint/2010/main" val="3537268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0485E0C-F1D4-FE02-6238-016409E64F6A}"/>
              </a:ext>
            </a:extLst>
          </p:cNvPr>
          <p:cNvGraphicFramePr>
            <a:graphicFrameLocks noChangeAspect="1"/>
          </p:cNvGraphicFramePr>
          <p:nvPr>
            <p:custDataLst>
              <p:tags r:id="rId1"/>
            </p:custDataLst>
            <p:extLst>
              <p:ext uri="{D42A27DB-BD31-4B8C-83A1-F6EECF244321}">
                <p14:modId xmlns:p14="http://schemas.microsoft.com/office/powerpoint/2010/main" val="218154660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84" imgH="385" progId="TCLayout.ActiveDocument.1">
                  <p:embed/>
                </p:oleObj>
              </mc:Choice>
              <mc:Fallback>
                <p:oleObj name="think-cellスライド" r:id="rId3" imgW="384" imgH="385" progId="TCLayout.ActiveDocument.1">
                  <p:embed/>
                  <p:pic>
                    <p:nvPicPr>
                      <p:cNvPr id="8" name="think-cell data - do not delete" hidden="1">
                        <a:extLst>
                          <a:ext uri="{FF2B5EF4-FFF2-40B4-BE49-F238E27FC236}">
                            <a16:creationId xmlns:a16="http://schemas.microsoft.com/office/drawing/2014/main" id="{E0485E0C-F1D4-FE02-6238-016409E64F6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フッター プレースホルダー 1">
            <a:extLst>
              <a:ext uri="{FF2B5EF4-FFF2-40B4-BE49-F238E27FC236}">
                <a16:creationId xmlns:a16="http://schemas.microsoft.com/office/drawing/2014/main" id="{4315E428-FE6F-D546-463E-6CA035BE3FAD}"/>
              </a:ext>
            </a:extLst>
          </p:cNvPr>
          <p:cNvSpPr>
            <a:spLocks noGrp="1"/>
          </p:cNvSpPr>
          <p:nvPr>
            <p:ph type="ftr" sz="quarter" idx="10"/>
          </p:nvPr>
        </p:nvSpPr>
        <p:spPr/>
        <p:txBody>
          <a:bodyPr/>
          <a:lstStyle/>
          <a:p>
            <a:r>
              <a:rPr lang="en-GB" altLang="en-GB"/>
              <a:t>　</a:t>
            </a:r>
          </a:p>
        </p:txBody>
      </p:sp>
      <p:sp>
        <p:nvSpPr>
          <p:cNvPr id="3" name="スライド番号プレースホルダー 2">
            <a:extLst>
              <a:ext uri="{FF2B5EF4-FFF2-40B4-BE49-F238E27FC236}">
                <a16:creationId xmlns:a16="http://schemas.microsoft.com/office/drawing/2014/main" id="{13357ECE-0A1A-1870-BB37-157FEA841A9C}"/>
              </a:ext>
            </a:extLst>
          </p:cNvPr>
          <p:cNvSpPr>
            <a:spLocks noGrp="1"/>
          </p:cNvSpPr>
          <p:nvPr>
            <p:ph type="sldNum" sz="quarter" idx="11"/>
          </p:nvPr>
        </p:nvSpPr>
        <p:spPr/>
        <p:txBody>
          <a:bodyPr/>
          <a:lstStyle/>
          <a:p>
            <a:fld id="{AA5FCFE5-FE56-4EF1-80A8-07776887C2A1}" type="slidenum">
              <a:rPr lang="ja-JP" altLang="en-US" smtClean="0"/>
              <a:pPr/>
              <a:t>2</a:t>
            </a:fld>
            <a:endParaRPr lang="ja-JP" altLang="en-US"/>
          </a:p>
        </p:txBody>
      </p:sp>
      <p:graphicFrame>
        <p:nvGraphicFramePr>
          <p:cNvPr id="14" name="表 13">
            <a:extLst>
              <a:ext uri="{FF2B5EF4-FFF2-40B4-BE49-F238E27FC236}">
                <a16:creationId xmlns:a16="http://schemas.microsoft.com/office/drawing/2014/main" id="{6C84224B-044A-1EEE-0C12-E967D238B717}"/>
              </a:ext>
            </a:extLst>
          </p:cNvPr>
          <p:cNvGraphicFramePr>
            <a:graphicFrameLocks noGrp="1"/>
          </p:cNvGraphicFramePr>
          <p:nvPr>
            <p:extLst>
              <p:ext uri="{D42A27DB-BD31-4B8C-83A1-F6EECF244321}">
                <p14:modId xmlns:p14="http://schemas.microsoft.com/office/powerpoint/2010/main" val="3021444060"/>
              </p:ext>
            </p:extLst>
          </p:nvPr>
        </p:nvGraphicFramePr>
        <p:xfrm>
          <a:off x="415925" y="121216"/>
          <a:ext cx="9074150" cy="805505"/>
        </p:xfrm>
        <a:graphic>
          <a:graphicData uri="http://schemas.openxmlformats.org/drawingml/2006/table">
            <a:tbl>
              <a:tblPr>
                <a:tableStyleId>{073A0DAA-6AF3-43AB-8588-CEC1D06C72B9}</a:tableStyleId>
              </a:tblPr>
              <a:tblGrid>
                <a:gridCol w="518476">
                  <a:extLst>
                    <a:ext uri="{9D8B030D-6E8A-4147-A177-3AD203B41FA5}">
                      <a16:colId xmlns:a16="http://schemas.microsoft.com/office/drawing/2014/main" val="4156396832"/>
                    </a:ext>
                  </a:extLst>
                </a:gridCol>
                <a:gridCol w="2992388">
                  <a:extLst>
                    <a:ext uri="{9D8B030D-6E8A-4147-A177-3AD203B41FA5}">
                      <a16:colId xmlns:a16="http://schemas.microsoft.com/office/drawing/2014/main" val="2849316906"/>
                    </a:ext>
                  </a:extLst>
                </a:gridCol>
                <a:gridCol w="5563286">
                  <a:extLst>
                    <a:ext uri="{9D8B030D-6E8A-4147-A177-3AD203B41FA5}">
                      <a16:colId xmlns:a16="http://schemas.microsoft.com/office/drawing/2014/main" val="1792979207"/>
                    </a:ext>
                  </a:extLst>
                </a:gridCol>
              </a:tblGrid>
              <a:tr h="205435">
                <a:tc>
                  <a:txBody>
                    <a:bodyPr/>
                    <a:lstStyle/>
                    <a:p>
                      <a:pPr algn="ctr" fontAlgn="ctr"/>
                      <a:r>
                        <a:rPr lang="en-US" altLang="ja-JP" sz="1050" b="0" i="0" u="none" strike="noStrike">
                          <a:solidFill>
                            <a:schemeClr val="bg1"/>
                          </a:solidFill>
                          <a:effectLst/>
                          <a:latin typeface="+mn-ea"/>
                          <a:ea typeface="+mn-ea"/>
                        </a:rPr>
                        <a:t>No</a:t>
                      </a:r>
                      <a:endParaRPr lang="en-US" sz="1050" b="0" i="0" u="none" strike="noStrike">
                        <a:solidFill>
                          <a:schemeClr val="bg1"/>
                        </a:solidFill>
                        <a:effectLst/>
                        <a:latin typeface="+mn-ea"/>
                        <a:ea typeface="+mn-ea"/>
                      </a:endParaRPr>
                    </a:p>
                  </a:txBody>
                  <a:tcPr marL="9525" marR="9525" marT="9525" marB="0" anchor="ctr">
                    <a:solidFill>
                      <a:schemeClr val="tx1">
                        <a:lumMod val="65000"/>
                        <a:lumOff val="35000"/>
                      </a:schemeClr>
                    </a:solidFill>
                  </a:tcPr>
                </a:tc>
                <a:tc>
                  <a:txBody>
                    <a:bodyPr/>
                    <a:lstStyle/>
                    <a:p>
                      <a:pPr algn="l" fontAlgn="ctr"/>
                      <a:r>
                        <a:rPr lang="ja-JP" altLang="en-US" sz="1050" b="0" i="0" u="none" strike="noStrike">
                          <a:solidFill>
                            <a:schemeClr val="bg1"/>
                          </a:solidFill>
                          <a:effectLst/>
                          <a:latin typeface="+mn-ea"/>
                          <a:ea typeface="+mn-ea"/>
                        </a:rPr>
                        <a:t>項目</a:t>
                      </a:r>
                    </a:p>
                  </a:txBody>
                  <a:tcPr marL="9525" marR="9525" marT="36000" marB="36000" anchor="ctr">
                    <a:solidFill>
                      <a:schemeClr val="tx1">
                        <a:lumMod val="65000"/>
                        <a:lumOff val="35000"/>
                      </a:schemeClr>
                    </a:solidFill>
                  </a:tcPr>
                </a:tc>
                <a:tc>
                  <a:txBody>
                    <a:bodyPr/>
                    <a:lstStyle/>
                    <a:p>
                      <a:pPr marL="0" indent="0" algn="l" fontAlgn="ctr">
                        <a:buFont typeface="Arial" panose="020B0604020202020204" pitchFamily="34" charset="0"/>
                        <a:buNone/>
                      </a:pPr>
                      <a:r>
                        <a:rPr lang="ja-JP" altLang="en-US" sz="1050" b="0" u="none" strike="noStrike">
                          <a:solidFill>
                            <a:schemeClr val="bg1"/>
                          </a:solidFill>
                          <a:effectLst/>
                        </a:rPr>
                        <a:t>記載内容</a:t>
                      </a:r>
                    </a:p>
                  </a:txBody>
                  <a:tcPr marL="9525" marR="9525" marT="36000" marB="36000" anchor="ctr">
                    <a:solidFill>
                      <a:schemeClr val="tx1">
                        <a:lumMod val="65000"/>
                        <a:lumOff val="35000"/>
                      </a:schemeClr>
                    </a:solidFill>
                  </a:tcPr>
                </a:tc>
                <a:extLst>
                  <a:ext uri="{0D108BD9-81ED-4DB2-BD59-A6C34878D82A}">
                    <a16:rowId xmlns:a16="http://schemas.microsoft.com/office/drawing/2014/main" val="178985855"/>
                  </a:ext>
                </a:extLst>
              </a:tr>
              <a:tr h="573485">
                <a:tc>
                  <a:txBody>
                    <a:bodyPr/>
                    <a:lstStyle/>
                    <a:p>
                      <a:pPr algn="ctr" fontAlgn="ctr"/>
                      <a:r>
                        <a:rPr lang="en-US" sz="1200" b="1" u="none" strike="noStrike" dirty="0">
                          <a:solidFill>
                            <a:srgbClr val="000000"/>
                          </a:solidFill>
                          <a:effectLst/>
                        </a:rPr>
                        <a:t>1</a:t>
                      </a:r>
                      <a:endParaRPr lang="en-US" sz="1200" b="1" i="0" u="none" strike="noStrike" dirty="0">
                        <a:solidFill>
                          <a:srgbClr val="000000"/>
                        </a:solidFill>
                        <a:effectLst/>
                        <a:latin typeface="+mn-ea"/>
                        <a:ea typeface="+mn-ea"/>
                      </a:endParaRPr>
                    </a:p>
                  </a:txBody>
                  <a:tcPr marL="9525" marR="9525" marT="9525" marB="0" anchor="ctr"/>
                </a:tc>
                <a:tc>
                  <a:txBody>
                    <a:bodyPr/>
                    <a:lstStyle/>
                    <a:p>
                      <a:pPr algn="l" fontAlgn="ctr"/>
                      <a:r>
                        <a:rPr lang="ja-JP" altLang="en-US" sz="1200" b="1" u="none" strike="noStrike" dirty="0">
                          <a:solidFill>
                            <a:schemeClr val="tx1"/>
                          </a:solidFill>
                          <a:effectLst/>
                        </a:rPr>
                        <a:t>本事業で活用予定の貴社技術シーズ</a:t>
                      </a:r>
                      <a:endParaRPr lang="ja-JP" altLang="en-US" sz="1200" b="1" i="0" u="none" strike="noStrike" dirty="0">
                        <a:solidFill>
                          <a:schemeClr val="tx1"/>
                        </a:solidFill>
                        <a:effectLst/>
                        <a:latin typeface="+mn-ea"/>
                        <a:ea typeface="+mn-ea"/>
                      </a:endParaRPr>
                    </a:p>
                  </a:txBody>
                  <a:tcPr marL="9525" marR="9525" marT="36000" marB="36000" anchor="ctr"/>
                </a:tc>
                <a:tc>
                  <a:txBody>
                    <a:bodyPr/>
                    <a:lstStyle/>
                    <a:p>
                      <a:pPr marL="171450" indent="-171450" algn="l" fontAlgn="ctr">
                        <a:buFont typeface="Arial" panose="020B0604020202020204" pitchFamily="34" charset="0"/>
                        <a:buChar char="•"/>
                      </a:pPr>
                      <a:r>
                        <a:rPr lang="ja-JP" altLang="en-US" sz="1100" b="0" u="none" strike="noStrike" dirty="0">
                          <a:solidFill>
                            <a:srgbClr val="000000"/>
                          </a:solidFill>
                          <a:effectLst/>
                        </a:rPr>
                        <a:t>自社の技術・ソリューションの概要（テーマ、目的、内容、技術領域等）</a:t>
                      </a:r>
                    </a:p>
                    <a:p>
                      <a:pPr marL="171450" indent="-171450" algn="l" fontAlgn="ctr">
                        <a:buFont typeface="Arial" panose="020B0604020202020204" pitchFamily="34" charset="0"/>
                        <a:buChar char="•"/>
                      </a:pPr>
                      <a:r>
                        <a:rPr lang="ja-JP" altLang="en-US" sz="1100" b="0" u="none" strike="noStrike" dirty="0">
                          <a:solidFill>
                            <a:srgbClr val="000000"/>
                          </a:solidFill>
                          <a:effectLst/>
                        </a:rPr>
                        <a:t>上記に関わる、論文、特許、企業との連携実績等　　を記載</a:t>
                      </a:r>
                    </a:p>
                  </a:txBody>
                  <a:tcPr marL="9525" marR="9525" marT="36000" marB="36000" anchor="ctr"/>
                </a:tc>
                <a:extLst>
                  <a:ext uri="{0D108BD9-81ED-4DB2-BD59-A6C34878D82A}">
                    <a16:rowId xmlns:a16="http://schemas.microsoft.com/office/drawing/2014/main" val="3668341291"/>
                  </a:ext>
                </a:extLst>
              </a:tr>
            </a:tbl>
          </a:graphicData>
        </a:graphic>
      </p:graphicFrame>
      <p:sp>
        <p:nvSpPr>
          <p:cNvPr id="4" name="正方形/長方形 3">
            <a:extLst>
              <a:ext uri="{FF2B5EF4-FFF2-40B4-BE49-F238E27FC236}">
                <a16:creationId xmlns:a16="http://schemas.microsoft.com/office/drawing/2014/main" id="{369E6340-4B9F-2484-107D-036A6660E75E}"/>
              </a:ext>
            </a:extLst>
          </p:cNvPr>
          <p:cNvSpPr/>
          <p:nvPr/>
        </p:nvSpPr>
        <p:spPr bwMode="gray">
          <a:xfrm>
            <a:off x="415925" y="979714"/>
            <a:ext cx="9072475" cy="5610679"/>
          </a:xfrm>
          <a:prstGeom prst="rect">
            <a:avLst/>
          </a:prstGeom>
          <a:noFill/>
          <a:ln w="12700" algn="ctr">
            <a:solidFill>
              <a:schemeClr val="tx1">
                <a:lumMod val="50000"/>
                <a:lumOff val="50000"/>
              </a:schemeClr>
            </a:solidFill>
            <a:prstDash val="solid"/>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1450" indent="-171450" algn="l" fontAlgn="ctr">
              <a:buFont typeface="Arial" panose="020B0604020202020204" pitchFamily="34" charset="0"/>
              <a:buChar char="•"/>
            </a:pPr>
            <a:r>
              <a:rPr lang="ja-JP" altLang="en-US" sz="1200" b="0" u="none" strike="noStrike" dirty="0">
                <a:solidFill>
                  <a:schemeClr val="bg1">
                    <a:lumMod val="65000"/>
                  </a:schemeClr>
                </a:solidFill>
                <a:effectLst/>
              </a:rPr>
              <a:t>自社の技術・ソリューションの概要（テーマ、目的、内容、技術領域等）</a:t>
            </a:r>
            <a:endParaRPr lang="en-US" altLang="ja-JP" sz="1200" b="0" u="none" strike="noStrike" dirty="0">
              <a:solidFill>
                <a:schemeClr val="bg1">
                  <a:lumMod val="65000"/>
                </a:schemeClr>
              </a:solidFill>
              <a:effectLst/>
            </a:endParaRPr>
          </a:p>
          <a:p>
            <a:pPr algn="l" fontAlgn="ctr"/>
            <a:endParaRPr lang="ja-JP" altLang="en-US" sz="1200" b="0" u="none" strike="noStrike" dirty="0">
              <a:solidFill>
                <a:schemeClr val="bg1">
                  <a:lumMod val="65000"/>
                </a:schemeClr>
              </a:solidFill>
              <a:effectLst/>
            </a:endParaRPr>
          </a:p>
          <a:p>
            <a:pPr marL="171450" indent="-171450" algn="l" fontAlgn="ctr">
              <a:buFont typeface="Arial" panose="020B0604020202020204" pitchFamily="34" charset="0"/>
              <a:buChar char="•"/>
            </a:pPr>
            <a:r>
              <a:rPr lang="ja-JP" altLang="en-US" sz="1200" b="0" u="none" strike="noStrike" dirty="0">
                <a:solidFill>
                  <a:schemeClr val="bg1">
                    <a:lumMod val="65000"/>
                  </a:schemeClr>
                </a:solidFill>
                <a:effectLst/>
              </a:rPr>
              <a:t>上記に関わる、論文、特許、企業との連携実績等　　　</a:t>
            </a:r>
            <a:endParaRPr lang="en-US" altLang="ja-JP" sz="1200" b="0" u="none" strike="noStrike" dirty="0">
              <a:solidFill>
                <a:schemeClr val="bg1">
                  <a:lumMod val="65000"/>
                </a:schemeClr>
              </a:solidFill>
              <a:effectLst/>
            </a:endParaRPr>
          </a:p>
          <a:p>
            <a:pPr algn="l" fontAlgn="ctr"/>
            <a:endParaRPr lang="en-US" altLang="ja-JP" sz="1200" dirty="0">
              <a:solidFill>
                <a:schemeClr val="bg1">
                  <a:lumMod val="65000"/>
                </a:schemeClr>
              </a:solidFill>
            </a:endParaRPr>
          </a:p>
          <a:p>
            <a:pPr algn="l" fontAlgn="ctr"/>
            <a:r>
              <a:rPr lang="ja-JP" altLang="en-US" sz="1200" b="0" u="none" strike="noStrike" dirty="0">
                <a:solidFill>
                  <a:schemeClr val="bg1">
                    <a:lumMod val="65000"/>
                  </a:schemeClr>
                </a:solidFill>
                <a:effectLst/>
              </a:rPr>
              <a:t>　（フォント「</a:t>
            </a:r>
            <a:r>
              <a:rPr lang="en-US" altLang="ja-JP" sz="1200" b="0" u="none" strike="noStrike" dirty="0">
                <a:solidFill>
                  <a:schemeClr val="bg1">
                    <a:lumMod val="65000"/>
                  </a:schemeClr>
                </a:solidFill>
                <a:effectLst/>
              </a:rPr>
              <a:t>Yu Gothic UI </a:t>
            </a:r>
            <a:r>
              <a:rPr lang="ja-JP" altLang="en-US" sz="1200" b="0" u="none" strike="noStrike" dirty="0">
                <a:solidFill>
                  <a:schemeClr val="bg1">
                    <a:lumMod val="65000"/>
                  </a:schemeClr>
                </a:solidFill>
                <a:effectLst/>
              </a:rPr>
              <a:t>本文」　サイズ</a:t>
            </a:r>
            <a:r>
              <a:rPr lang="en-US" altLang="ja-JP" sz="1200" b="0" u="none" strike="noStrike" dirty="0">
                <a:solidFill>
                  <a:schemeClr val="bg1">
                    <a:lumMod val="65000"/>
                  </a:schemeClr>
                </a:solidFill>
                <a:effectLst/>
              </a:rPr>
              <a:t>12</a:t>
            </a:r>
            <a:r>
              <a:rPr lang="ja-JP" altLang="en-US" sz="1200" b="0" u="none" strike="noStrike" dirty="0">
                <a:solidFill>
                  <a:schemeClr val="bg1">
                    <a:lumMod val="65000"/>
                  </a:schemeClr>
                </a:solidFill>
                <a:effectLst/>
              </a:rPr>
              <a:t>程度を推奨）</a:t>
            </a:r>
          </a:p>
        </p:txBody>
      </p:sp>
      <p:sp>
        <p:nvSpPr>
          <p:cNvPr id="6" name="テキスト ボックス 5">
            <a:extLst>
              <a:ext uri="{FF2B5EF4-FFF2-40B4-BE49-F238E27FC236}">
                <a16:creationId xmlns:a16="http://schemas.microsoft.com/office/drawing/2014/main" id="{95009C5E-2D4A-8693-5DC6-FB1B4006DF74}"/>
              </a:ext>
            </a:extLst>
          </p:cNvPr>
          <p:cNvSpPr txBox="1"/>
          <p:nvPr/>
        </p:nvSpPr>
        <p:spPr bwMode="gray">
          <a:xfrm>
            <a:off x="2296223" y="2921168"/>
            <a:ext cx="5311877" cy="1015663"/>
          </a:xfrm>
          <a:prstGeom prst="rect">
            <a:avLst/>
          </a:prstGeom>
          <a:noFill/>
        </p:spPr>
        <p:txBody>
          <a:bodyPr wrap="square">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2000" b="1" i="0" u="none" strike="noStrike" kern="1200" cap="none" spc="0" normalizeH="0" baseline="0" noProof="0" dirty="0">
                <a:ln>
                  <a:noFill/>
                </a:ln>
                <a:solidFill>
                  <a:prstClr val="black"/>
                </a:solidFill>
                <a:effectLst/>
                <a:uLnTx/>
                <a:uFillTx/>
                <a:latin typeface="+mn-ea"/>
                <a:cs typeface="+mn-cs"/>
              </a:rPr>
              <a:t>ご</a:t>
            </a:r>
            <a:r>
              <a:rPr kumimoji="1" lang="ja-JP" altLang="en-US" sz="2000" b="1" dirty="0">
                <a:solidFill>
                  <a:prstClr val="black"/>
                </a:solidFill>
                <a:latin typeface="+mn-ea"/>
                <a:cs typeface="+mn-cs"/>
              </a:rPr>
              <a:t>記載</a:t>
            </a:r>
            <a:r>
              <a:rPr kumimoji="1" lang="ja-JP" altLang="en-US" sz="2000" b="1" i="0" u="none" strike="noStrike" kern="1200" cap="none" spc="0" normalizeH="0" baseline="0" noProof="0" dirty="0">
                <a:ln>
                  <a:noFill/>
                </a:ln>
                <a:solidFill>
                  <a:prstClr val="black"/>
                </a:solidFill>
                <a:effectLst/>
                <a:uLnTx/>
                <a:uFillTx/>
                <a:latin typeface="+mn-ea"/>
                <a:cs typeface="+mn-cs"/>
              </a:rPr>
              <a:t>欄</a:t>
            </a:r>
            <a:endParaRPr kumimoji="1" lang="en-US" altLang="ja-JP" sz="2000" b="1" i="0" u="none" strike="noStrike" kern="1200" cap="none" spc="0" normalizeH="0" baseline="0" noProof="0" dirty="0">
              <a:ln>
                <a:noFill/>
              </a:ln>
              <a:solidFill>
                <a:prstClr val="black"/>
              </a:solidFill>
              <a:effectLst/>
              <a:uLnTx/>
              <a:uFillTx/>
              <a:latin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2000" b="1" dirty="0">
                <a:solidFill>
                  <a:prstClr val="black"/>
                </a:solidFill>
                <a:latin typeface="+mn-ea"/>
                <a:cs typeface="+mn-cs"/>
              </a:rPr>
              <a:t>※</a:t>
            </a:r>
            <a:r>
              <a:rPr kumimoji="1" lang="ja-JP" altLang="en-US" sz="2000" b="1" dirty="0">
                <a:solidFill>
                  <a:prstClr val="black"/>
                </a:solidFill>
                <a:latin typeface="+mn-ea"/>
                <a:cs typeface="+mn-cs"/>
              </a:rPr>
              <a:t>枠内への記載をお願いいたします</a:t>
            </a:r>
            <a:endParaRPr kumimoji="1" lang="en-US" altLang="ja-JP" sz="2000" b="1" dirty="0">
              <a:solidFill>
                <a:prstClr val="black"/>
              </a:solidFill>
              <a:latin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2000" b="1" i="0" u="none" strike="noStrike" kern="1200" cap="none" spc="0" normalizeH="0" baseline="0" noProof="0" dirty="0">
                <a:ln>
                  <a:noFill/>
                </a:ln>
                <a:solidFill>
                  <a:prstClr val="black"/>
                </a:solidFill>
                <a:effectLst/>
                <a:uLnTx/>
                <a:uFillTx/>
                <a:latin typeface="+mn-ea"/>
                <a:cs typeface="+mn-cs"/>
              </a:rPr>
              <a:t>　　　記載後このテキスト</a:t>
            </a:r>
            <a:r>
              <a:rPr kumimoji="1" lang="en-US" altLang="ja-JP" sz="2000" b="1" i="0" u="none" strike="noStrike" kern="1200" cap="none" spc="0" normalizeH="0" baseline="0" noProof="0" dirty="0">
                <a:ln>
                  <a:noFill/>
                </a:ln>
                <a:solidFill>
                  <a:prstClr val="black"/>
                </a:solidFill>
                <a:effectLst/>
                <a:uLnTx/>
                <a:uFillTx/>
                <a:latin typeface="+mn-ea"/>
                <a:cs typeface="+mn-cs"/>
              </a:rPr>
              <a:t>Box</a:t>
            </a:r>
            <a:r>
              <a:rPr kumimoji="1" lang="ja-JP" altLang="en-US" sz="2000" b="1" i="0" u="none" strike="noStrike" kern="1200" cap="none" spc="0" normalizeH="0" baseline="0" noProof="0" dirty="0">
                <a:ln>
                  <a:noFill/>
                </a:ln>
                <a:solidFill>
                  <a:prstClr val="black"/>
                </a:solidFill>
                <a:effectLst/>
                <a:uLnTx/>
                <a:uFillTx/>
                <a:latin typeface="+mn-ea"/>
                <a:cs typeface="+mn-cs"/>
              </a:rPr>
              <a:t>は削除してください</a:t>
            </a:r>
            <a:endParaRPr kumimoji="1" lang="en-US" altLang="ja-JP" sz="2000" b="1" i="0" u="none" strike="noStrike" kern="1200" cap="none" spc="0" normalizeH="0" baseline="0" noProof="0" dirty="0">
              <a:ln>
                <a:noFill/>
              </a:ln>
              <a:solidFill>
                <a:prstClr val="black"/>
              </a:solidFill>
              <a:effectLst/>
              <a:uLnTx/>
              <a:uFillTx/>
              <a:latin typeface="+mn-ea"/>
              <a:cs typeface="+mn-cs"/>
            </a:endParaRPr>
          </a:p>
        </p:txBody>
      </p:sp>
    </p:spTree>
    <p:extLst>
      <p:ext uri="{BB962C8B-B14F-4D97-AF65-F5344CB8AC3E}">
        <p14:creationId xmlns:p14="http://schemas.microsoft.com/office/powerpoint/2010/main" val="4147892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0485E0C-F1D4-FE02-6238-016409E64F6A}"/>
              </a:ext>
            </a:extLst>
          </p:cNvPr>
          <p:cNvGraphicFramePr>
            <a:graphicFrameLocks noChangeAspect="1"/>
          </p:cNvGraphicFramePr>
          <p:nvPr>
            <p:custDataLst>
              <p:tags r:id="rId1"/>
            </p:custDataLst>
            <p:extLst>
              <p:ext uri="{D42A27DB-BD31-4B8C-83A1-F6EECF244321}">
                <p14:modId xmlns:p14="http://schemas.microsoft.com/office/powerpoint/2010/main" val="26196816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84" imgH="385" progId="TCLayout.ActiveDocument.1">
                  <p:embed/>
                </p:oleObj>
              </mc:Choice>
              <mc:Fallback>
                <p:oleObj name="think-cellスライド" r:id="rId3" imgW="384" imgH="385" progId="TCLayout.ActiveDocument.1">
                  <p:embed/>
                  <p:pic>
                    <p:nvPicPr>
                      <p:cNvPr id="8" name="think-cell data - do not delete" hidden="1">
                        <a:extLst>
                          <a:ext uri="{FF2B5EF4-FFF2-40B4-BE49-F238E27FC236}">
                            <a16:creationId xmlns:a16="http://schemas.microsoft.com/office/drawing/2014/main" id="{E0485E0C-F1D4-FE02-6238-016409E64F6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フッター プレースホルダー 1">
            <a:extLst>
              <a:ext uri="{FF2B5EF4-FFF2-40B4-BE49-F238E27FC236}">
                <a16:creationId xmlns:a16="http://schemas.microsoft.com/office/drawing/2014/main" id="{4315E428-FE6F-D546-463E-6CA035BE3FAD}"/>
              </a:ext>
            </a:extLst>
          </p:cNvPr>
          <p:cNvSpPr>
            <a:spLocks noGrp="1"/>
          </p:cNvSpPr>
          <p:nvPr>
            <p:ph type="ftr" sz="quarter" idx="10"/>
          </p:nvPr>
        </p:nvSpPr>
        <p:spPr/>
        <p:txBody>
          <a:bodyPr/>
          <a:lstStyle/>
          <a:p>
            <a:r>
              <a:rPr lang="en-GB" altLang="en-GB"/>
              <a:t>　</a:t>
            </a:r>
          </a:p>
        </p:txBody>
      </p:sp>
      <p:sp>
        <p:nvSpPr>
          <p:cNvPr id="3" name="スライド番号プレースホルダー 2">
            <a:extLst>
              <a:ext uri="{FF2B5EF4-FFF2-40B4-BE49-F238E27FC236}">
                <a16:creationId xmlns:a16="http://schemas.microsoft.com/office/drawing/2014/main" id="{13357ECE-0A1A-1870-BB37-157FEA841A9C}"/>
              </a:ext>
            </a:extLst>
          </p:cNvPr>
          <p:cNvSpPr>
            <a:spLocks noGrp="1"/>
          </p:cNvSpPr>
          <p:nvPr>
            <p:ph type="sldNum" sz="quarter" idx="11"/>
          </p:nvPr>
        </p:nvSpPr>
        <p:spPr/>
        <p:txBody>
          <a:bodyPr/>
          <a:lstStyle/>
          <a:p>
            <a:fld id="{AA5FCFE5-FE56-4EF1-80A8-07776887C2A1}" type="slidenum">
              <a:rPr lang="ja-JP" altLang="en-US" smtClean="0"/>
              <a:pPr/>
              <a:t>3</a:t>
            </a:fld>
            <a:endParaRPr lang="ja-JP" altLang="en-US"/>
          </a:p>
        </p:txBody>
      </p:sp>
      <p:graphicFrame>
        <p:nvGraphicFramePr>
          <p:cNvPr id="6" name="表 5">
            <a:extLst>
              <a:ext uri="{FF2B5EF4-FFF2-40B4-BE49-F238E27FC236}">
                <a16:creationId xmlns:a16="http://schemas.microsoft.com/office/drawing/2014/main" id="{E2FB3939-CC8B-AA9C-6034-47AA25D8ED59}"/>
              </a:ext>
            </a:extLst>
          </p:cNvPr>
          <p:cNvGraphicFramePr>
            <a:graphicFrameLocks noGrp="1"/>
          </p:cNvGraphicFramePr>
          <p:nvPr>
            <p:extLst>
              <p:ext uri="{D42A27DB-BD31-4B8C-83A1-F6EECF244321}">
                <p14:modId xmlns:p14="http://schemas.microsoft.com/office/powerpoint/2010/main" val="4124589866"/>
              </p:ext>
            </p:extLst>
          </p:nvPr>
        </p:nvGraphicFramePr>
        <p:xfrm>
          <a:off x="415925" y="121216"/>
          <a:ext cx="9074150" cy="805505"/>
        </p:xfrm>
        <a:graphic>
          <a:graphicData uri="http://schemas.openxmlformats.org/drawingml/2006/table">
            <a:tbl>
              <a:tblPr>
                <a:tableStyleId>{073A0DAA-6AF3-43AB-8588-CEC1D06C72B9}</a:tableStyleId>
              </a:tblPr>
              <a:tblGrid>
                <a:gridCol w="518476">
                  <a:extLst>
                    <a:ext uri="{9D8B030D-6E8A-4147-A177-3AD203B41FA5}">
                      <a16:colId xmlns:a16="http://schemas.microsoft.com/office/drawing/2014/main" val="4156396832"/>
                    </a:ext>
                  </a:extLst>
                </a:gridCol>
                <a:gridCol w="2992388">
                  <a:extLst>
                    <a:ext uri="{9D8B030D-6E8A-4147-A177-3AD203B41FA5}">
                      <a16:colId xmlns:a16="http://schemas.microsoft.com/office/drawing/2014/main" val="2849316906"/>
                    </a:ext>
                  </a:extLst>
                </a:gridCol>
                <a:gridCol w="5563286">
                  <a:extLst>
                    <a:ext uri="{9D8B030D-6E8A-4147-A177-3AD203B41FA5}">
                      <a16:colId xmlns:a16="http://schemas.microsoft.com/office/drawing/2014/main" val="1792979207"/>
                    </a:ext>
                  </a:extLst>
                </a:gridCol>
              </a:tblGrid>
              <a:tr h="205435">
                <a:tc>
                  <a:txBody>
                    <a:bodyPr/>
                    <a:lstStyle/>
                    <a:p>
                      <a:pPr algn="ctr" fontAlgn="ctr"/>
                      <a:r>
                        <a:rPr lang="en-US" altLang="ja-JP" sz="1050" b="0" i="0" u="none" strike="noStrike">
                          <a:solidFill>
                            <a:schemeClr val="bg1"/>
                          </a:solidFill>
                          <a:effectLst/>
                          <a:latin typeface="+mn-ea"/>
                          <a:ea typeface="+mn-ea"/>
                        </a:rPr>
                        <a:t>No</a:t>
                      </a:r>
                      <a:endParaRPr lang="en-US" sz="1050" b="0" i="0" u="none" strike="noStrike">
                        <a:solidFill>
                          <a:schemeClr val="bg1"/>
                        </a:solidFill>
                        <a:effectLst/>
                        <a:latin typeface="+mn-ea"/>
                        <a:ea typeface="+mn-ea"/>
                      </a:endParaRPr>
                    </a:p>
                  </a:txBody>
                  <a:tcPr marL="9525" marR="9525" marT="9525" marB="0" anchor="ctr">
                    <a:solidFill>
                      <a:schemeClr val="tx1">
                        <a:lumMod val="65000"/>
                        <a:lumOff val="35000"/>
                      </a:schemeClr>
                    </a:solidFill>
                  </a:tcPr>
                </a:tc>
                <a:tc>
                  <a:txBody>
                    <a:bodyPr/>
                    <a:lstStyle/>
                    <a:p>
                      <a:pPr algn="l" fontAlgn="ctr"/>
                      <a:r>
                        <a:rPr lang="ja-JP" altLang="en-US" sz="1050" b="0" i="0" u="none" strike="noStrike">
                          <a:solidFill>
                            <a:schemeClr val="bg1"/>
                          </a:solidFill>
                          <a:effectLst/>
                          <a:latin typeface="+mn-ea"/>
                          <a:ea typeface="+mn-ea"/>
                        </a:rPr>
                        <a:t>項目</a:t>
                      </a:r>
                    </a:p>
                  </a:txBody>
                  <a:tcPr marL="9525" marR="9525" marT="36000" marB="36000" anchor="ctr">
                    <a:solidFill>
                      <a:schemeClr val="tx1">
                        <a:lumMod val="65000"/>
                        <a:lumOff val="35000"/>
                      </a:schemeClr>
                    </a:solidFill>
                  </a:tcPr>
                </a:tc>
                <a:tc>
                  <a:txBody>
                    <a:bodyPr/>
                    <a:lstStyle/>
                    <a:p>
                      <a:pPr marL="0" indent="0" algn="l" fontAlgn="ctr">
                        <a:buFont typeface="Arial" panose="020B0604020202020204" pitchFamily="34" charset="0"/>
                        <a:buNone/>
                      </a:pPr>
                      <a:r>
                        <a:rPr lang="ja-JP" altLang="en-US" sz="1050" b="0" u="none" strike="noStrike">
                          <a:solidFill>
                            <a:schemeClr val="bg1"/>
                          </a:solidFill>
                          <a:effectLst/>
                        </a:rPr>
                        <a:t>記載内容</a:t>
                      </a:r>
                    </a:p>
                  </a:txBody>
                  <a:tcPr marL="9525" marR="9525" marT="36000" marB="36000" anchor="ctr">
                    <a:solidFill>
                      <a:schemeClr val="tx1">
                        <a:lumMod val="65000"/>
                        <a:lumOff val="35000"/>
                      </a:schemeClr>
                    </a:solidFill>
                  </a:tcPr>
                </a:tc>
                <a:extLst>
                  <a:ext uri="{0D108BD9-81ED-4DB2-BD59-A6C34878D82A}">
                    <a16:rowId xmlns:a16="http://schemas.microsoft.com/office/drawing/2014/main" val="178985855"/>
                  </a:ext>
                </a:extLst>
              </a:tr>
              <a:tr h="573485">
                <a:tc>
                  <a:txBody>
                    <a:bodyPr/>
                    <a:lstStyle/>
                    <a:p>
                      <a:pPr algn="ctr" fontAlgn="ctr"/>
                      <a:r>
                        <a:rPr lang="ja-JP" altLang="en-US" sz="1200" b="1" u="none" strike="noStrike">
                          <a:solidFill>
                            <a:srgbClr val="000000"/>
                          </a:solidFill>
                          <a:effectLst/>
                        </a:rPr>
                        <a:t>２</a:t>
                      </a:r>
                      <a:endParaRPr lang="en-US" sz="1200" b="1" i="0" u="none" strike="noStrike">
                        <a:solidFill>
                          <a:srgbClr val="000000"/>
                        </a:solidFill>
                        <a:effectLst/>
                        <a:latin typeface="+mn-ea"/>
                        <a:ea typeface="+mn-ea"/>
                      </a:endParaRPr>
                    </a:p>
                  </a:txBody>
                  <a:tcPr marL="9525" marR="9525" marT="9525" marB="0" anchor="ctr"/>
                </a:tc>
                <a:tc>
                  <a:txBody>
                    <a:bodyPr/>
                    <a:lstStyle/>
                    <a:p>
                      <a:pPr algn="l" fontAlgn="ctr"/>
                      <a:r>
                        <a:rPr lang="ja-JP" altLang="en-US" sz="1200" b="1" u="none" strike="noStrike">
                          <a:solidFill>
                            <a:schemeClr val="tx1"/>
                          </a:solidFill>
                          <a:effectLst/>
                        </a:rPr>
                        <a:t>大企業アセットの活用アイディア</a:t>
                      </a:r>
                      <a:endParaRPr lang="ja-JP" altLang="en-US" sz="1200" b="1" i="0" u="none" strike="noStrike">
                        <a:solidFill>
                          <a:schemeClr val="tx1"/>
                        </a:solidFill>
                        <a:effectLst/>
                        <a:latin typeface="+mn-ea"/>
                        <a:ea typeface="+mn-ea"/>
                      </a:endParaRPr>
                    </a:p>
                  </a:txBody>
                  <a:tcPr marL="9525" marR="9525" marT="36000" marB="36000" anchor="ctr"/>
                </a:tc>
                <a:tc>
                  <a:txBody>
                    <a:bodyPr/>
                    <a:lstStyle/>
                    <a:p>
                      <a:pPr marL="171450" indent="-171450" algn="l" fontAlgn="ctr">
                        <a:buFont typeface="Arial" panose="020B0604020202020204" pitchFamily="34" charset="0"/>
                        <a:buChar char="•"/>
                      </a:pPr>
                      <a:r>
                        <a:rPr lang="ja-JP" altLang="en-US" sz="1100" b="0" u="none" strike="noStrike" dirty="0">
                          <a:solidFill>
                            <a:srgbClr val="000000"/>
                          </a:solidFill>
                          <a:effectLst/>
                        </a:rPr>
                        <a:t>大企業が提供するどのような設備・保有資産等を、どのように活用したいのかを具体的に記載</a:t>
                      </a:r>
                      <a:endParaRPr lang="ja-JP" altLang="en-US" sz="1100" b="0" i="0" u="none" strike="noStrike" dirty="0">
                        <a:solidFill>
                          <a:srgbClr val="000000"/>
                        </a:solidFill>
                        <a:effectLst/>
                        <a:latin typeface="+mn-ea"/>
                        <a:ea typeface="+mn-ea"/>
                      </a:endParaRPr>
                    </a:p>
                  </a:txBody>
                  <a:tcPr marL="9525" marR="9525" marT="36000" marB="36000" anchor="ctr"/>
                </a:tc>
                <a:extLst>
                  <a:ext uri="{0D108BD9-81ED-4DB2-BD59-A6C34878D82A}">
                    <a16:rowId xmlns:a16="http://schemas.microsoft.com/office/drawing/2014/main" val="3668341291"/>
                  </a:ext>
                </a:extLst>
              </a:tr>
            </a:tbl>
          </a:graphicData>
        </a:graphic>
      </p:graphicFrame>
      <p:sp>
        <p:nvSpPr>
          <p:cNvPr id="5" name="正方形/長方形 4">
            <a:extLst>
              <a:ext uri="{FF2B5EF4-FFF2-40B4-BE49-F238E27FC236}">
                <a16:creationId xmlns:a16="http://schemas.microsoft.com/office/drawing/2014/main" id="{DACDFEC5-92F7-3933-FAB6-E4FA9B5A5ED3}"/>
              </a:ext>
            </a:extLst>
          </p:cNvPr>
          <p:cNvSpPr/>
          <p:nvPr/>
        </p:nvSpPr>
        <p:spPr bwMode="gray">
          <a:xfrm>
            <a:off x="414251" y="986971"/>
            <a:ext cx="9074149" cy="5610679"/>
          </a:xfrm>
          <a:prstGeom prst="rect">
            <a:avLst/>
          </a:prstGeom>
          <a:noFill/>
          <a:ln w="12700" algn="ctr">
            <a:solidFill>
              <a:schemeClr val="tx1">
                <a:lumMod val="50000"/>
                <a:lumOff val="50000"/>
              </a:schemeClr>
            </a:solidFill>
            <a:prstDash val="solid"/>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1450" indent="-171450" algn="l" fontAlgn="ctr">
              <a:buFont typeface="Arial" panose="020B0604020202020204" pitchFamily="34" charset="0"/>
              <a:buChar char="•"/>
            </a:pPr>
            <a:r>
              <a:rPr lang="ja-JP" altLang="en-US" sz="1200" b="0" u="none" strike="noStrike" dirty="0">
                <a:solidFill>
                  <a:schemeClr val="bg1">
                    <a:lumMod val="65000"/>
                  </a:schemeClr>
                </a:solidFill>
                <a:effectLst/>
              </a:rPr>
              <a:t>大企業が提供するどのような設備・保有資産等を、どのように活用したいのかを具体的に記載</a:t>
            </a:r>
            <a:endParaRPr lang="ja-JP" altLang="en-US" sz="1200" b="0" i="0" u="none" strike="noStrike" dirty="0">
              <a:solidFill>
                <a:schemeClr val="bg1">
                  <a:lumMod val="65000"/>
                </a:schemeClr>
              </a:solidFill>
              <a:effectLst/>
              <a:latin typeface="+mn-ea"/>
              <a:ea typeface="+mn-ea"/>
            </a:endParaRPr>
          </a:p>
          <a:p>
            <a:pPr algn="l" fontAlgn="ctr"/>
            <a:endParaRPr lang="en-US" altLang="ja-JP" sz="1200" dirty="0">
              <a:solidFill>
                <a:schemeClr val="bg1">
                  <a:lumMod val="65000"/>
                </a:schemeClr>
              </a:solidFill>
            </a:endParaRPr>
          </a:p>
          <a:p>
            <a:pPr algn="l" fontAlgn="ctr"/>
            <a:r>
              <a:rPr lang="ja-JP" altLang="en-US" sz="1200" b="0" u="none" strike="noStrike" dirty="0">
                <a:solidFill>
                  <a:schemeClr val="bg1">
                    <a:lumMod val="65000"/>
                  </a:schemeClr>
                </a:solidFill>
                <a:effectLst/>
              </a:rPr>
              <a:t>　（フォント「</a:t>
            </a:r>
            <a:r>
              <a:rPr lang="en-US" altLang="ja-JP" sz="1200" b="0" u="none" strike="noStrike" dirty="0">
                <a:solidFill>
                  <a:schemeClr val="bg1">
                    <a:lumMod val="65000"/>
                  </a:schemeClr>
                </a:solidFill>
                <a:effectLst/>
              </a:rPr>
              <a:t>Yu Gothic UI </a:t>
            </a:r>
            <a:r>
              <a:rPr lang="ja-JP" altLang="en-US" sz="1200" b="0" u="none" strike="noStrike" dirty="0">
                <a:solidFill>
                  <a:schemeClr val="bg1">
                    <a:lumMod val="65000"/>
                  </a:schemeClr>
                </a:solidFill>
                <a:effectLst/>
              </a:rPr>
              <a:t>本文」　サイズ</a:t>
            </a:r>
            <a:r>
              <a:rPr lang="en-US" altLang="ja-JP" sz="1200" b="0" u="none" strike="noStrike" dirty="0">
                <a:solidFill>
                  <a:schemeClr val="bg1">
                    <a:lumMod val="65000"/>
                  </a:schemeClr>
                </a:solidFill>
                <a:effectLst/>
              </a:rPr>
              <a:t>12</a:t>
            </a:r>
            <a:r>
              <a:rPr lang="ja-JP" altLang="en-US" sz="1200" b="0" u="none" strike="noStrike" dirty="0">
                <a:solidFill>
                  <a:schemeClr val="bg1">
                    <a:lumMod val="65000"/>
                  </a:schemeClr>
                </a:solidFill>
                <a:effectLst/>
              </a:rPr>
              <a:t>程度を推奨）</a:t>
            </a:r>
          </a:p>
        </p:txBody>
      </p:sp>
      <p:sp>
        <p:nvSpPr>
          <p:cNvPr id="10" name="テキスト ボックス 9">
            <a:extLst>
              <a:ext uri="{FF2B5EF4-FFF2-40B4-BE49-F238E27FC236}">
                <a16:creationId xmlns:a16="http://schemas.microsoft.com/office/drawing/2014/main" id="{75C75B9C-42F9-A014-7503-54F62624CB8C}"/>
              </a:ext>
            </a:extLst>
          </p:cNvPr>
          <p:cNvSpPr txBox="1"/>
          <p:nvPr/>
        </p:nvSpPr>
        <p:spPr bwMode="gray">
          <a:xfrm>
            <a:off x="2296223" y="2921168"/>
            <a:ext cx="5311877" cy="1015663"/>
          </a:xfrm>
          <a:prstGeom prst="rect">
            <a:avLst/>
          </a:prstGeom>
          <a:noFill/>
        </p:spPr>
        <p:txBody>
          <a:bodyPr wrap="square">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2000" b="1" i="0" u="none" strike="noStrike" kern="1200" cap="none" spc="0" normalizeH="0" baseline="0" noProof="0" dirty="0">
                <a:ln>
                  <a:noFill/>
                </a:ln>
                <a:solidFill>
                  <a:prstClr val="black"/>
                </a:solidFill>
                <a:effectLst/>
                <a:uLnTx/>
                <a:uFillTx/>
                <a:latin typeface="+mn-ea"/>
                <a:cs typeface="+mn-cs"/>
              </a:rPr>
              <a:t>ご</a:t>
            </a:r>
            <a:r>
              <a:rPr kumimoji="1" lang="ja-JP" altLang="en-US" sz="2000" b="1" dirty="0">
                <a:solidFill>
                  <a:prstClr val="black"/>
                </a:solidFill>
                <a:latin typeface="+mn-ea"/>
                <a:cs typeface="+mn-cs"/>
              </a:rPr>
              <a:t>記載</a:t>
            </a:r>
            <a:r>
              <a:rPr kumimoji="1" lang="ja-JP" altLang="en-US" sz="2000" b="1" i="0" u="none" strike="noStrike" kern="1200" cap="none" spc="0" normalizeH="0" baseline="0" noProof="0" dirty="0">
                <a:ln>
                  <a:noFill/>
                </a:ln>
                <a:solidFill>
                  <a:prstClr val="black"/>
                </a:solidFill>
                <a:effectLst/>
                <a:uLnTx/>
                <a:uFillTx/>
                <a:latin typeface="+mn-ea"/>
                <a:cs typeface="+mn-cs"/>
              </a:rPr>
              <a:t>欄</a:t>
            </a:r>
            <a:endParaRPr kumimoji="1" lang="en-US" altLang="ja-JP" sz="2000" b="1" i="0" u="none" strike="noStrike" kern="1200" cap="none" spc="0" normalizeH="0" baseline="0" noProof="0" dirty="0">
              <a:ln>
                <a:noFill/>
              </a:ln>
              <a:solidFill>
                <a:prstClr val="black"/>
              </a:solidFill>
              <a:effectLst/>
              <a:uLnTx/>
              <a:uFillTx/>
              <a:latin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2000" b="1" dirty="0">
                <a:solidFill>
                  <a:prstClr val="black"/>
                </a:solidFill>
                <a:latin typeface="+mn-ea"/>
                <a:cs typeface="+mn-cs"/>
              </a:rPr>
              <a:t>※</a:t>
            </a:r>
            <a:r>
              <a:rPr kumimoji="1" lang="ja-JP" altLang="en-US" sz="2000" b="1" dirty="0">
                <a:solidFill>
                  <a:prstClr val="black"/>
                </a:solidFill>
                <a:latin typeface="+mn-ea"/>
                <a:cs typeface="+mn-cs"/>
              </a:rPr>
              <a:t>枠内への記載をお願いいたします</a:t>
            </a:r>
            <a:endParaRPr kumimoji="1" lang="en-US" altLang="ja-JP" sz="2000" b="1" dirty="0">
              <a:solidFill>
                <a:prstClr val="black"/>
              </a:solidFill>
              <a:latin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2000" b="1" i="0" u="none" strike="noStrike" kern="1200" cap="none" spc="0" normalizeH="0" baseline="0" noProof="0" dirty="0">
                <a:ln>
                  <a:noFill/>
                </a:ln>
                <a:solidFill>
                  <a:prstClr val="black"/>
                </a:solidFill>
                <a:effectLst/>
                <a:uLnTx/>
                <a:uFillTx/>
                <a:latin typeface="+mn-ea"/>
                <a:cs typeface="+mn-cs"/>
              </a:rPr>
              <a:t>　　　記載後このテキスト</a:t>
            </a:r>
            <a:r>
              <a:rPr kumimoji="1" lang="en-US" altLang="ja-JP" sz="2000" b="1" i="0" u="none" strike="noStrike" kern="1200" cap="none" spc="0" normalizeH="0" baseline="0" noProof="0" dirty="0">
                <a:ln>
                  <a:noFill/>
                </a:ln>
                <a:solidFill>
                  <a:prstClr val="black"/>
                </a:solidFill>
                <a:effectLst/>
                <a:uLnTx/>
                <a:uFillTx/>
                <a:latin typeface="+mn-ea"/>
                <a:cs typeface="+mn-cs"/>
              </a:rPr>
              <a:t>Box</a:t>
            </a:r>
            <a:r>
              <a:rPr kumimoji="1" lang="ja-JP" altLang="en-US" sz="2000" b="1" i="0" u="none" strike="noStrike" kern="1200" cap="none" spc="0" normalizeH="0" baseline="0" noProof="0" dirty="0">
                <a:ln>
                  <a:noFill/>
                </a:ln>
                <a:solidFill>
                  <a:prstClr val="black"/>
                </a:solidFill>
                <a:effectLst/>
                <a:uLnTx/>
                <a:uFillTx/>
                <a:latin typeface="+mn-ea"/>
                <a:cs typeface="+mn-cs"/>
              </a:rPr>
              <a:t>は削除してください</a:t>
            </a:r>
            <a:endParaRPr kumimoji="1" lang="en-US" altLang="ja-JP" sz="2000" b="1" i="0" u="none" strike="noStrike" kern="1200" cap="none" spc="0" normalizeH="0" baseline="0" noProof="0" dirty="0">
              <a:ln>
                <a:noFill/>
              </a:ln>
              <a:solidFill>
                <a:prstClr val="black"/>
              </a:solidFill>
              <a:effectLst/>
              <a:uLnTx/>
              <a:uFillTx/>
              <a:latin typeface="+mn-ea"/>
              <a:cs typeface="+mn-cs"/>
            </a:endParaRPr>
          </a:p>
        </p:txBody>
      </p:sp>
    </p:spTree>
    <p:extLst>
      <p:ext uri="{BB962C8B-B14F-4D97-AF65-F5344CB8AC3E}">
        <p14:creationId xmlns:p14="http://schemas.microsoft.com/office/powerpoint/2010/main" val="3616613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0485E0C-F1D4-FE02-6238-016409E64F6A}"/>
              </a:ext>
            </a:extLst>
          </p:cNvPr>
          <p:cNvGraphicFramePr>
            <a:graphicFrameLocks noChangeAspect="1"/>
          </p:cNvGraphicFramePr>
          <p:nvPr>
            <p:custDataLst>
              <p:tags r:id="rId1"/>
            </p:custDataLst>
            <p:extLst>
              <p:ext uri="{D42A27DB-BD31-4B8C-83A1-F6EECF244321}">
                <p14:modId xmlns:p14="http://schemas.microsoft.com/office/powerpoint/2010/main" val="28600519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84" imgH="385" progId="TCLayout.ActiveDocument.1">
                  <p:embed/>
                </p:oleObj>
              </mc:Choice>
              <mc:Fallback>
                <p:oleObj name="think-cellスライド" r:id="rId3" imgW="384" imgH="385" progId="TCLayout.ActiveDocument.1">
                  <p:embed/>
                  <p:pic>
                    <p:nvPicPr>
                      <p:cNvPr id="8" name="think-cell data - do not delete" hidden="1">
                        <a:extLst>
                          <a:ext uri="{FF2B5EF4-FFF2-40B4-BE49-F238E27FC236}">
                            <a16:creationId xmlns:a16="http://schemas.microsoft.com/office/drawing/2014/main" id="{E0485E0C-F1D4-FE02-6238-016409E64F6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フッター プレースホルダー 1">
            <a:extLst>
              <a:ext uri="{FF2B5EF4-FFF2-40B4-BE49-F238E27FC236}">
                <a16:creationId xmlns:a16="http://schemas.microsoft.com/office/drawing/2014/main" id="{4315E428-FE6F-D546-463E-6CA035BE3FAD}"/>
              </a:ext>
            </a:extLst>
          </p:cNvPr>
          <p:cNvSpPr>
            <a:spLocks noGrp="1"/>
          </p:cNvSpPr>
          <p:nvPr>
            <p:ph type="ftr" sz="quarter" idx="10"/>
          </p:nvPr>
        </p:nvSpPr>
        <p:spPr/>
        <p:txBody>
          <a:bodyPr/>
          <a:lstStyle/>
          <a:p>
            <a:r>
              <a:rPr lang="en-GB" altLang="en-GB"/>
              <a:t>　</a:t>
            </a:r>
          </a:p>
        </p:txBody>
      </p:sp>
      <p:sp>
        <p:nvSpPr>
          <p:cNvPr id="3" name="スライド番号プレースホルダー 2">
            <a:extLst>
              <a:ext uri="{FF2B5EF4-FFF2-40B4-BE49-F238E27FC236}">
                <a16:creationId xmlns:a16="http://schemas.microsoft.com/office/drawing/2014/main" id="{13357ECE-0A1A-1870-BB37-157FEA841A9C}"/>
              </a:ext>
            </a:extLst>
          </p:cNvPr>
          <p:cNvSpPr>
            <a:spLocks noGrp="1"/>
          </p:cNvSpPr>
          <p:nvPr>
            <p:ph type="sldNum" sz="quarter" idx="11"/>
          </p:nvPr>
        </p:nvSpPr>
        <p:spPr/>
        <p:txBody>
          <a:bodyPr/>
          <a:lstStyle/>
          <a:p>
            <a:fld id="{AA5FCFE5-FE56-4EF1-80A8-07776887C2A1}" type="slidenum">
              <a:rPr lang="ja-JP" altLang="en-US" smtClean="0"/>
              <a:pPr/>
              <a:t>4</a:t>
            </a:fld>
            <a:endParaRPr lang="ja-JP" altLang="en-US"/>
          </a:p>
        </p:txBody>
      </p:sp>
      <p:sp>
        <p:nvSpPr>
          <p:cNvPr id="6" name="テキスト ボックス 5">
            <a:extLst>
              <a:ext uri="{FF2B5EF4-FFF2-40B4-BE49-F238E27FC236}">
                <a16:creationId xmlns:a16="http://schemas.microsoft.com/office/drawing/2014/main" id="{1DB8C372-264C-00AB-8F68-CDB05B34E6A5}"/>
              </a:ext>
            </a:extLst>
          </p:cNvPr>
          <p:cNvSpPr txBox="1"/>
          <p:nvPr/>
        </p:nvSpPr>
        <p:spPr bwMode="gray">
          <a:xfrm>
            <a:off x="638211" y="1549991"/>
            <a:ext cx="8626229" cy="1384995"/>
          </a:xfrm>
          <a:prstGeom prst="rect">
            <a:avLst/>
          </a:prstGeom>
          <a:noFill/>
          <a:ln>
            <a:solidFill>
              <a:schemeClr val="tx1"/>
            </a:solidFill>
            <a:prstDash val="dash"/>
          </a:ln>
        </p:spPr>
        <p:txBody>
          <a:bodyPr wrap="square">
            <a:spAutoFit/>
          </a:bodyPr>
          <a:lstStyle/>
          <a:p>
            <a:pPr algn="l" fontAlgn="ctr"/>
            <a:r>
              <a:rPr lang="ja-JP" altLang="en-US" sz="1200" b="0" u="none" strike="noStrike" dirty="0">
                <a:solidFill>
                  <a:srgbClr val="000000"/>
                </a:solidFill>
                <a:effectLst/>
                <a:latin typeface="+mn-ea"/>
                <a:ea typeface="+mn-ea"/>
              </a:rPr>
              <a:t>記載いただきたい実現したいゴールのイメージ</a:t>
            </a:r>
            <a:endParaRPr lang="en-US" altLang="ja-JP" sz="1200" b="0" u="none" strike="noStrike" dirty="0">
              <a:solidFill>
                <a:srgbClr val="000000"/>
              </a:solidFill>
              <a:effectLst/>
              <a:latin typeface="+mn-ea"/>
              <a:ea typeface="+mn-ea"/>
            </a:endParaRPr>
          </a:p>
          <a:p>
            <a:pPr marL="265113" indent="-179388" algn="l" fontAlgn="ctr">
              <a:buFont typeface="Arial" panose="020B0604020202020204" pitchFamily="34" charset="0"/>
              <a:buChar char="•"/>
            </a:pPr>
            <a:r>
              <a:rPr lang="ja-JP" altLang="en-US" sz="1200" b="0" u="none" strike="noStrike" dirty="0">
                <a:solidFill>
                  <a:srgbClr val="000000"/>
                </a:solidFill>
                <a:effectLst/>
                <a:latin typeface="+mn-ea"/>
                <a:ea typeface="+mn-ea"/>
              </a:rPr>
              <a:t>大企業の設備遊休時間を活用して設備利用を継続していく</a:t>
            </a:r>
            <a:endParaRPr lang="en-US" altLang="ja-JP" sz="1200" b="0" u="none" strike="noStrike" dirty="0">
              <a:solidFill>
                <a:srgbClr val="000000"/>
              </a:solidFill>
              <a:effectLst/>
              <a:latin typeface="+mn-ea"/>
              <a:ea typeface="+mn-ea"/>
            </a:endParaRPr>
          </a:p>
          <a:p>
            <a:pPr marL="265113" indent="-179388" algn="l" fontAlgn="ctr">
              <a:buFont typeface="Arial" panose="020B0604020202020204" pitchFamily="34" charset="0"/>
              <a:buChar char="•"/>
            </a:pPr>
            <a:r>
              <a:rPr lang="ja-JP" altLang="en-US" sz="1200" b="0" u="none" strike="noStrike" dirty="0">
                <a:solidFill>
                  <a:srgbClr val="000000"/>
                </a:solidFill>
                <a:effectLst/>
                <a:latin typeface="+mn-ea"/>
                <a:ea typeface="+mn-ea"/>
              </a:rPr>
              <a:t>本事業後に協業・連携までを想定している </a:t>
            </a:r>
            <a:r>
              <a:rPr lang="en-US" altLang="ja-JP" sz="1200" b="0" u="none" strike="noStrike" dirty="0">
                <a:solidFill>
                  <a:srgbClr val="000000"/>
                </a:solidFill>
                <a:effectLst/>
                <a:latin typeface="+mn-ea"/>
                <a:ea typeface="+mn-ea"/>
              </a:rPr>
              <a:t>(</a:t>
            </a:r>
            <a:r>
              <a:rPr lang="ja-JP" altLang="en-US" sz="1200" b="0" u="none" strike="noStrike" dirty="0">
                <a:solidFill>
                  <a:srgbClr val="000000"/>
                </a:solidFill>
                <a:effectLst/>
                <a:latin typeface="+mn-ea"/>
                <a:ea typeface="+mn-ea"/>
              </a:rPr>
              <a:t>中・長期</a:t>
            </a:r>
            <a:r>
              <a:rPr lang="en-US" altLang="ja-JP" sz="1200" b="0" u="none" strike="noStrike" dirty="0">
                <a:solidFill>
                  <a:srgbClr val="000000"/>
                </a:solidFill>
                <a:effectLst/>
                <a:latin typeface="+mn-ea"/>
                <a:ea typeface="+mn-ea"/>
              </a:rPr>
              <a:t>)</a:t>
            </a:r>
          </a:p>
          <a:p>
            <a:pPr marL="265113" indent="-179388" algn="l" fontAlgn="ctr">
              <a:buFont typeface="Arial" panose="020B0604020202020204" pitchFamily="34" charset="0"/>
              <a:buChar char="•"/>
            </a:pPr>
            <a:r>
              <a:rPr lang="ja-JP" altLang="en-US" sz="1200" b="0" u="none" strike="noStrike" dirty="0">
                <a:solidFill>
                  <a:srgbClr val="000000"/>
                </a:solidFill>
                <a:effectLst/>
                <a:latin typeface="+mn-ea"/>
                <a:ea typeface="+mn-ea"/>
              </a:rPr>
              <a:t>大企業の既存プロジェクト・事業部による直接的支援を想定している </a:t>
            </a:r>
            <a:r>
              <a:rPr lang="en-US" altLang="ja-JP" sz="1200" b="0" u="none" strike="noStrike" dirty="0">
                <a:solidFill>
                  <a:srgbClr val="000000"/>
                </a:solidFill>
                <a:effectLst/>
                <a:latin typeface="+mn-ea"/>
                <a:ea typeface="+mn-ea"/>
              </a:rPr>
              <a:t>(</a:t>
            </a:r>
            <a:r>
              <a:rPr lang="ja-JP" altLang="en-US" sz="1200" b="0" u="none" strike="noStrike" dirty="0">
                <a:solidFill>
                  <a:srgbClr val="000000"/>
                </a:solidFill>
                <a:effectLst/>
                <a:latin typeface="+mn-ea"/>
                <a:ea typeface="+mn-ea"/>
              </a:rPr>
              <a:t>短・中期</a:t>
            </a:r>
            <a:r>
              <a:rPr lang="en-US" altLang="ja-JP" sz="1200" b="0" u="none" strike="noStrike" dirty="0">
                <a:solidFill>
                  <a:srgbClr val="000000"/>
                </a:solidFill>
                <a:effectLst/>
                <a:latin typeface="+mn-ea"/>
                <a:ea typeface="+mn-ea"/>
              </a:rPr>
              <a:t>)</a:t>
            </a:r>
          </a:p>
          <a:p>
            <a:pPr marL="265113" marR="0" lvl="0" indent="-179388" algn="l" defTabSz="990564"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ja-JP" sz="1200" b="0" kern="1200" dirty="0">
                <a:solidFill>
                  <a:schemeClr val="dk1"/>
                </a:solidFill>
                <a:effectLst/>
                <a:latin typeface="+mn-ea"/>
                <a:ea typeface="+mn-ea"/>
                <a:cs typeface="+mn-cs"/>
              </a:rPr>
              <a:t>（現在都内に拠点がない場合は）</a:t>
            </a:r>
            <a:r>
              <a:rPr kumimoji="1" lang="ja-JP" altLang="en-US" sz="1200" b="0" kern="1200" dirty="0">
                <a:solidFill>
                  <a:schemeClr val="dk1"/>
                </a:solidFill>
                <a:effectLst/>
                <a:latin typeface="+mn-ea"/>
                <a:ea typeface="+mn-ea"/>
                <a:cs typeface="+mn-cs"/>
              </a:rPr>
              <a:t>本事業での</a:t>
            </a:r>
            <a:r>
              <a:rPr kumimoji="1" lang="ja-JP" altLang="ja-JP" sz="1200" b="0" kern="1200" dirty="0">
                <a:solidFill>
                  <a:schemeClr val="dk1"/>
                </a:solidFill>
                <a:effectLst/>
                <a:latin typeface="+mn-ea"/>
                <a:ea typeface="+mn-ea"/>
                <a:cs typeface="+mn-cs"/>
              </a:rPr>
              <a:t>連携を足掛かりに、都内進出を予定している</a:t>
            </a:r>
            <a:r>
              <a:rPr kumimoji="1" lang="ja-JP" altLang="en-US" sz="1200" b="0" kern="1200" dirty="0">
                <a:solidFill>
                  <a:schemeClr val="dk1"/>
                </a:solidFill>
                <a:effectLst/>
                <a:latin typeface="+mn-ea"/>
                <a:ea typeface="+mn-ea"/>
                <a:cs typeface="+mn-cs"/>
              </a:rPr>
              <a:t>（東京在中大企業、</a:t>
            </a:r>
            <a:r>
              <a:rPr kumimoji="1" lang="en-US" altLang="ja-JP" sz="1200" b="0" kern="1200" dirty="0">
                <a:solidFill>
                  <a:schemeClr val="dk1"/>
                </a:solidFill>
                <a:effectLst/>
                <a:latin typeface="+mn-ea"/>
                <a:ea typeface="+mn-ea"/>
                <a:cs typeface="+mn-cs"/>
              </a:rPr>
              <a:t>VC</a:t>
            </a:r>
            <a:r>
              <a:rPr kumimoji="1" lang="ja-JP" altLang="en-US" sz="1200" b="0" kern="1200" dirty="0">
                <a:solidFill>
                  <a:schemeClr val="dk1"/>
                </a:solidFill>
                <a:effectLst/>
                <a:latin typeface="+mn-ea"/>
                <a:ea typeface="+mn-ea"/>
                <a:cs typeface="+mn-cs"/>
              </a:rPr>
              <a:t>など資金調達先との連携強化を図る）</a:t>
            </a:r>
            <a:endParaRPr kumimoji="1" lang="en-US" altLang="ja-JP" sz="1200" dirty="0">
              <a:solidFill>
                <a:schemeClr val="dk1"/>
              </a:solidFill>
              <a:latin typeface="+mn-ea"/>
              <a:cs typeface="+mn-cs"/>
            </a:endParaRPr>
          </a:p>
          <a:p>
            <a:pPr marR="0" lvl="0" algn="l" defTabSz="990564" rtl="0" eaLnBrk="1" fontAlgn="ctr" latinLnBrk="0" hangingPunct="1">
              <a:lnSpc>
                <a:spcPct val="100000"/>
              </a:lnSpc>
              <a:spcBef>
                <a:spcPts val="0"/>
              </a:spcBef>
              <a:spcAft>
                <a:spcPts val="0"/>
              </a:spcAft>
              <a:buClrTx/>
              <a:buSzTx/>
              <a:tabLst/>
              <a:defRPr/>
            </a:pPr>
            <a:r>
              <a:rPr kumimoji="1" lang="ja-JP" altLang="en-US" sz="1200" b="0" kern="1200" dirty="0">
                <a:solidFill>
                  <a:schemeClr val="dk1"/>
                </a:solidFill>
                <a:effectLst/>
                <a:latin typeface="+mn-ea"/>
                <a:ea typeface="+mn-ea"/>
                <a:cs typeface="+mn-cs"/>
              </a:rPr>
              <a:t>　</a:t>
            </a:r>
            <a:r>
              <a:rPr kumimoji="1" lang="en-US" altLang="ja-JP" sz="1200" b="0" kern="1200" dirty="0">
                <a:solidFill>
                  <a:schemeClr val="dk1"/>
                </a:solidFill>
                <a:effectLst/>
                <a:latin typeface="+mn-ea"/>
                <a:ea typeface="+mn-ea"/>
                <a:cs typeface="+mn-cs"/>
              </a:rPr>
              <a:t>※</a:t>
            </a:r>
            <a:r>
              <a:rPr kumimoji="1" lang="ja-JP" altLang="en-US" sz="1200" b="0" kern="1200" dirty="0">
                <a:solidFill>
                  <a:schemeClr val="dk1"/>
                </a:solidFill>
                <a:effectLst/>
                <a:latin typeface="+mn-ea"/>
                <a:ea typeface="+mn-ea"/>
                <a:cs typeface="+mn-cs"/>
              </a:rPr>
              <a:t>　このテキスト</a:t>
            </a:r>
            <a:r>
              <a:rPr kumimoji="1" lang="en-US" altLang="ja-JP" sz="1200" b="0" kern="1200" dirty="0">
                <a:solidFill>
                  <a:schemeClr val="dk1"/>
                </a:solidFill>
                <a:effectLst/>
                <a:latin typeface="+mn-ea"/>
                <a:ea typeface="+mn-ea"/>
                <a:cs typeface="+mn-cs"/>
              </a:rPr>
              <a:t>Box</a:t>
            </a:r>
            <a:r>
              <a:rPr kumimoji="1" lang="ja-JP" altLang="en-US" sz="1200" b="0" kern="1200" dirty="0">
                <a:solidFill>
                  <a:schemeClr val="dk1"/>
                </a:solidFill>
                <a:effectLst/>
                <a:latin typeface="+mn-ea"/>
                <a:ea typeface="+mn-ea"/>
                <a:cs typeface="+mn-cs"/>
              </a:rPr>
              <a:t>は記載後削除してください</a:t>
            </a:r>
            <a:endParaRPr kumimoji="1" lang="en-US" altLang="ja-JP" sz="1200" b="0" kern="1200" dirty="0">
              <a:solidFill>
                <a:schemeClr val="dk1"/>
              </a:solidFill>
              <a:effectLst/>
              <a:latin typeface="+mn-ea"/>
              <a:ea typeface="+mn-ea"/>
              <a:cs typeface="+mn-cs"/>
            </a:endParaRPr>
          </a:p>
        </p:txBody>
      </p:sp>
      <p:graphicFrame>
        <p:nvGraphicFramePr>
          <p:cNvPr id="5" name="表 4">
            <a:extLst>
              <a:ext uri="{FF2B5EF4-FFF2-40B4-BE49-F238E27FC236}">
                <a16:creationId xmlns:a16="http://schemas.microsoft.com/office/drawing/2014/main" id="{9BF6F6B3-9740-2FF9-86A3-73F1072F0E0A}"/>
              </a:ext>
            </a:extLst>
          </p:cNvPr>
          <p:cNvGraphicFramePr>
            <a:graphicFrameLocks noGrp="1"/>
          </p:cNvGraphicFramePr>
          <p:nvPr>
            <p:extLst>
              <p:ext uri="{D42A27DB-BD31-4B8C-83A1-F6EECF244321}">
                <p14:modId xmlns:p14="http://schemas.microsoft.com/office/powerpoint/2010/main" val="1162822380"/>
              </p:ext>
            </p:extLst>
          </p:nvPr>
        </p:nvGraphicFramePr>
        <p:xfrm>
          <a:off x="415925" y="121216"/>
          <a:ext cx="9074150" cy="805505"/>
        </p:xfrm>
        <a:graphic>
          <a:graphicData uri="http://schemas.openxmlformats.org/drawingml/2006/table">
            <a:tbl>
              <a:tblPr>
                <a:tableStyleId>{073A0DAA-6AF3-43AB-8588-CEC1D06C72B9}</a:tableStyleId>
              </a:tblPr>
              <a:tblGrid>
                <a:gridCol w="518476">
                  <a:extLst>
                    <a:ext uri="{9D8B030D-6E8A-4147-A177-3AD203B41FA5}">
                      <a16:colId xmlns:a16="http://schemas.microsoft.com/office/drawing/2014/main" val="4156396832"/>
                    </a:ext>
                  </a:extLst>
                </a:gridCol>
                <a:gridCol w="2992388">
                  <a:extLst>
                    <a:ext uri="{9D8B030D-6E8A-4147-A177-3AD203B41FA5}">
                      <a16:colId xmlns:a16="http://schemas.microsoft.com/office/drawing/2014/main" val="2849316906"/>
                    </a:ext>
                  </a:extLst>
                </a:gridCol>
                <a:gridCol w="5563286">
                  <a:extLst>
                    <a:ext uri="{9D8B030D-6E8A-4147-A177-3AD203B41FA5}">
                      <a16:colId xmlns:a16="http://schemas.microsoft.com/office/drawing/2014/main" val="1792979207"/>
                    </a:ext>
                  </a:extLst>
                </a:gridCol>
              </a:tblGrid>
              <a:tr h="205435">
                <a:tc>
                  <a:txBody>
                    <a:bodyPr/>
                    <a:lstStyle/>
                    <a:p>
                      <a:pPr algn="ctr" fontAlgn="ctr"/>
                      <a:r>
                        <a:rPr lang="en-US" altLang="ja-JP" sz="1050" b="0" i="0" u="none" strike="noStrike">
                          <a:solidFill>
                            <a:schemeClr val="bg1"/>
                          </a:solidFill>
                          <a:effectLst/>
                          <a:latin typeface="+mn-ea"/>
                          <a:ea typeface="+mn-ea"/>
                        </a:rPr>
                        <a:t>No</a:t>
                      </a:r>
                      <a:endParaRPr lang="en-US" sz="1050" b="0" i="0" u="none" strike="noStrike">
                        <a:solidFill>
                          <a:schemeClr val="bg1"/>
                        </a:solidFill>
                        <a:effectLst/>
                        <a:latin typeface="+mn-ea"/>
                        <a:ea typeface="+mn-ea"/>
                      </a:endParaRPr>
                    </a:p>
                  </a:txBody>
                  <a:tcPr marL="9525" marR="9525" marT="9525" marB="0" anchor="ctr">
                    <a:solidFill>
                      <a:schemeClr val="tx1">
                        <a:lumMod val="65000"/>
                        <a:lumOff val="35000"/>
                      </a:schemeClr>
                    </a:solidFill>
                  </a:tcPr>
                </a:tc>
                <a:tc>
                  <a:txBody>
                    <a:bodyPr/>
                    <a:lstStyle/>
                    <a:p>
                      <a:pPr algn="l" fontAlgn="ctr"/>
                      <a:r>
                        <a:rPr lang="ja-JP" altLang="en-US" sz="1050" b="0" i="0" u="none" strike="noStrike">
                          <a:solidFill>
                            <a:schemeClr val="bg1"/>
                          </a:solidFill>
                          <a:effectLst/>
                          <a:latin typeface="+mn-ea"/>
                          <a:ea typeface="+mn-ea"/>
                        </a:rPr>
                        <a:t>項目</a:t>
                      </a:r>
                    </a:p>
                  </a:txBody>
                  <a:tcPr marL="9525" marR="9525" marT="36000" marB="36000" anchor="ctr">
                    <a:solidFill>
                      <a:schemeClr val="tx1">
                        <a:lumMod val="65000"/>
                        <a:lumOff val="35000"/>
                      </a:schemeClr>
                    </a:solidFill>
                  </a:tcPr>
                </a:tc>
                <a:tc>
                  <a:txBody>
                    <a:bodyPr/>
                    <a:lstStyle/>
                    <a:p>
                      <a:pPr marL="0" indent="0" algn="l" fontAlgn="ctr">
                        <a:buFont typeface="Arial" panose="020B0604020202020204" pitchFamily="34" charset="0"/>
                        <a:buNone/>
                      </a:pPr>
                      <a:r>
                        <a:rPr lang="ja-JP" altLang="en-US" sz="1050" b="0" u="none" strike="noStrike">
                          <a:solidFill>
                            <a:schemeClr val="bg1"/>
                          </a:solidFill>
                          <a:effectLst/>
                        </a:rPr>
                        <a:t>記載内容</a:t>
                      </a:r>
                    </a:p>
                  </a:txBody>
                  <a:tcPr marL="9525" marR="9525" marT="36000" marB="36000" anchor="ctr">
                    <a:solidFill>
                      <a:schemeClr val="tx1">
                        <a:lumMod val="65000"/>
                        <a:lumOff val="35000"/>
                      </a:schemeClr>
                    </a:solidFill>
                  </a:tcPr>
                </a:tc>
                <a:extLst>
                  <a:ext uri="{0D108BD9-81ED-4DB2-BD59-A6C34878D82A}">
                    <a16:rowId xmlns:a16="http://schemas.microsoft.com/office/drawing/2014/main" val="178985855"/>
                  </a:ext>
                </a:extLst>
              </a:tr>
              <a:tr h="573485">
                <a:tc>
                  <a:txBody>
                    <a:bodyPr/>
                    <a:lstStyle/>
                    <a:p>
                      <a:pPr algn="ctr" fontAlgn="ctr"/>
                      <a:r>
                        <a:rPr lang="ja-JP" altLang="en-US" sz="1200" b="1" u="none" strike="noStrike">
                          <a:solidFill>
                            <a:srgbClr val="000000"/>
                          </a:solidFill>
                          <a:effectLst/>
                        </a:rPr>
                        <a:t>３</a:t>
                      </a:r>
                      <a:endParaRPr lang="en-US" sz="1200" b="1" i="0" u="none" strike="noStrike">
                        <a:solidFill>
                          <a:srgbClr val="000000"/>
                        </a:solidFill>
                        <a:effectLst/>
                        <a:latin typeface="+mn-ea"/>
                        <a:ea typeface="+mn-ea"/>
                      </a:endParaRPr>
                    </a:p>
                  </a:txBody>
                  <a:tcPr marL="9525" marR="9525" marT="9525" marB="0" anchor="ctr"/>
                </a:tc>
                <a:tc>
                  <a:txBody>
                    <a:bodyPr/>
                    <a:lstStyle/>
                    <a:p>
                      <a:pPr algn="l" fontAlgn="ctr"/>
                      <a:r>
                        <a:rPr lang="ja-JP" altLang="en-US" sz="1200" b="1" u="none" strike="noStrike">
                          <a:solidFill>
                            <a:schemeClr val="tx1"/>
                          </a:solidFill>
                          <a:effectLst/>
                        </a:rPr>
                        <a:t>本事業を通じて実現したいこと</a:t>
                      </a:r>
                      <a:endParaRPr lang="ja-JP" altLang="en-US" sz="1200" b="1" i="0" u="none" strike="noStrike">
                        <a:solidFill>
                          <a:schemeClr val="tx1"/>
                        </a:solidFill>
                        <a:effectLst/>
                        <a:latin typeface="+mn-ea"/>
                        <a:ea typeface="+mn-ea"/>
                      </a:endParaRPr>
                    </a:p>
                  </a:txBody>
                  <a:tcPr marL="9525" marR="9525" marT="36000" marB="36000" anchor="ctr"/>
                </a:tc>
                <a:tc>
                  <a:txBody>
                    <a:bodyPr/>
                    <a:lstStyle/>
                    <a:p>
                      <a:pPr marL="171450" indent="-171450" algn="l" fontAlgn="ctr">
                        <a:buFont typeface="Arial" panose="020B0604020202020204" pitchFamily="34" charset="0"/>
                        <a:buChar char="•"/>
                      </a:pPr>
                      <a:r>
                        <a:rPr kumimoji="1" lang="ja-JP" altLang="en-US" sz="1100" b="0" kern="1200" dirty="0">
                          <a:solidFill>
                            <a:schemeClr val="dk1"/>
                          </a:solidFill>
                          <a:effectLst/>
                          <a:latin typeface="+mn-ea"/>
                          <a:ea typeface="+mn-ea"/>
                          <a:cs typeface="+mn-cs"/>
                        </a:rPr>
                        <a:t>今後の成長に向け、本事業で実現したいゴールとその道筋を具体的に記載</a:t>
                      </a:r>
                      <a:endParaRPr kumimoji="1" lang="ja-JP" altLang="ja-JP" sz="1100" b="0" kern="1200" dirty="0">
                        <a:solidFill>
                          <a:schemeClr val="dk1"/>
                        </a:solidFill>
                        <a:effectLst/>
                        <a:latin typeface="+mn-ea"/>
                        <a:ea typeface="+mn-ea"/>
                        <a:cs typeface="+mn-cs"/>
                      </a:endParaRPr>
                    </a:p>
                  </a:txBody>
                  <a:tcPr marL="9525" marR="9525" marT="36000" marB="36000" anchor="ctr"/>
                </a:tc>
                <a:extLst>
                  <a:ext uri="{0D108BD9-81ED-4DB2-BD59-A6C34878D82A}">
                    <a16:rowId xmlns:a16="http://schemas.microsoft.com/office/drawing/2014/main" val="3668341291"/>
                  </a:ext>
                </a:extLst>
              </a:tr>
            </a:tbl>
          </a:graphicData>
        </a:graphic>
      </p:graphicFrame>
      <p:sp>
        <p:nvSpPr>
          <p:cNvPr id="9" name="正方形/長方形 8">
            <a:extLst>
              <a:ext uri="{FF2B5EF4-FFF2-40B4-BE49-F238E27FC236}">
                <a16:creationId xmlns:a16="http://schemas.microsoft.com/office/drawing/2014/main" id="{DF989AAC-94B5-A310-D375-72730D32172D}"/>
              </a:ext>
            </a:extLst>
          </p:cNvPr>
          <p:cNvSpPr/>
          <p:nvPr/>
        </p:nvSpPr>
        <p:spPr bwMode="gray">
          <a:xfrm>
            <a:off x="414251" y="986971"/>
            <a:ext cx="9074149" cy="5610679"/>
          </a:xfrm>
          <a:prstGeom prst="rect">
            <a:avLst/>
          </a:prstGeom>
          <a:noFill/>
          <a:ln w="12700" algn="ctr">
            <a:solidFill>
              <a:schemeClr val="tx1">
                <a:lumMod val="50000"/>
                <a:lumOff val="50000"/>
              </a:schemeClr>
            </a:solidFill>
            <a:prstDash val="solid"/>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71450" indent="-171450" algn="l" fontAlgn="ctr">
              <a:buFont typeface="Arial" panose="020B0604020202020204" pitchFamily="34" charset="0"/>
              <a:buChar char="•"/>
            </a:pPr>
            <a:r>
              <a:rPr kumimoji="1" lang="ja-JP" altLang="en-US" sz="1200" b="0" kern="1200" dirty="0">
                <a:solidFill>
                  <a:schemeClr val="bg1">
                    <a:lumMod val="65000"/>
                  </a:schemeClr>
                </a:solidFill>
                <a:effectLst/>
                <a:latin typeface="+mn-ea"/>
                <a:ea typeface="+mn-ea"/>
                <a:cs typeface="+mn-cs"/>
              </a:rPr>
              <a:t>今後の成長に向け、本事業で実現したいゴールとその道筋を具体的に記載</a:t>
            </a:r>
            <a:endParaRPr kumimoji="1" lang="ja-JP" altLang="ja-JP" sz="1200" b="0" kern="1200" dirty="0">
              <a:solidFill>
                <a:schemeClr val="bg1">
                  <a:lumMod val="65000"/>
                </a:schemeClr>
              </a:solidFill>
              <a:effectLst/>
              <a:latin typeface="+mn-ea"/>
              <a:ea typeface="+mn-ea"/>
              <a:cs typeface="+mn-cs"/>
            </a:endParaRPr>
          </a:p>
          <a:p>
            <a:pPr algn="l" fontAlgn="ctr"/>
            <a:endParaRPr lang="en-US" altLang="ja-JP" sz="1200" dirty="0">
              <a:solidFill>
                <a:schemeClr val="bg1">
                  <a:lumMod val="65000"/>
                </a:schemeClr>
              </a:solidFill>
            </a:endParaRPr>
          </a:p>
          <a:p>
            <a:pPr algn="l" fontAlgn="ctr"/>
            <a:r>
              <a:rPr lang="ja-JP" altLang="en-US" sz="1200" b="0" u="none" strike="noStrike" dirty="0">
                <a:solidFill>
                  <a:schemeClr val="bg1">
                    <a:lumMod val="65000"/>
                  </a:schemeClr>
                </a:solidFill>
                <a:effectLst/>
              </a:rPr>
              <a:t>　（フォント「</a:t>
            </a:r>
            <a:r>
              <a:rPr lang="en-US" altLang="ja-JP" sz="1200" b="0" u="none" strike="noStrike" dirty="0">
                <a:solidFill>
                  <a:schemeClr val="bg1">
                    <a:lumMod val="65000"/>
                  </a:schemeClr>
                </a:solidFill>
                <a:effectLst/>
              </a:rPr>
              <a:t>Yu Gothic UI </a:t>
            </a:r>
            <a:r>
              <a:rPr lang="ja-JP" altLang="en-US" sz="1200" b="0" u="none" strike="noStrike" dirty="0">
                <a:solidFill>
                  <a:schemeClr val="bg1">
                    <a:lumMod val="65000"/>
                  </a:schemeClr>
                </a:solidFill>
                <a:effectLst/>
              </a:rPr>
              <a:t>本文」　サイズ</a:t>
            </a:r>
            <a:r>
              <a:rPr lang="en-US" altLang="ja-JP" sz="1200" b="0" u="none" strike="noStrike" dirty="0">
                <a:solidFill>
                  <a:schemeClr val="bg1">
                    <a:lumMod val="65000"/>
                  </a:schemeClr>
                </a:solidFill>
                <a:effectLst/>
              </a:rPr>
              <a:t>12</a:t>
            </a:r>
            <a:r>
              <a:rPr lang="ja-JP" altLang="en-US" sz="1200" b="0" u="none" strike="noStrike" dirty="0">
                <a:solidFill>
                  <a:schemeClr val="bg1">
                    <a:lumMod val="65000"/>
                  </a:schemeClr>
                </a:solidFill>
                <a:effectLst/>
              </a:rPr>
              <a:t>程度を推奨）</a:t>
            </a:r>
          </a:p>
        </p:txBody>
      </p:sp>
      <p:sp>
        <p:nvSpPr>
          <p:cNvPr id="11" name="テキスト ボックス 10">
            <a:extLst>
              <a:ext uri="{FF2B5EF4-FFF2-40B4-BE49-F238E27FC236}">
                <a16:creationId xmlns:a16="http://schemas.microsoft.com/office/drawing/2014/main" id="{CA3C8B00-7C29-4A35-932D-8110F68AAA21}"/>
              </a:ext>
            </a:extLst>
          </p:cNvPr>
          <p:cNvSpPr txBox="1"/>
          <p:nvPr/>
        </p:nvSpPr>
        <p:spPr bwMode="gray">
          <a:xfrm>
            <a:off x="2296223" y="2921168"/>
            <a:ext cx="5311877" cy="1015663"/>
          </a:xfrm>
          <a:prstGeom prst="rect">
            <a:avLst/>
          </a:prstGeom>
          <a:noFill/>
        </p:spPr>
        <p:txBody>
          <a:bodyPr wrap="square">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2000" b="1" i="0" u="none" strike="noStrike" kern="1200" cap="none" spc="0" normalizeH="0" baseline="0" noProof="0" dirty="0">
                <a:ln>
                  <a:noFill/>
                </a:ln>
                <a:solidFill>
                  <a:prstClr val="black"/>
                </a:solidFill>
                <a:effectLst/>
                <a:uLnTx/>
                <a:uFillTx/>
                <a:latin typeface="+mn-ea"/>
                <a:cs typeface="+mn-cs"/>
              </a:rPr>
              <a:t>ご</a:t>
            </a:r>
            <a:r>
              <a:rPr kumimoji="1" lang="ja-JP" altLang="en-US" sz="2000" b="1" dirty="0">
                <a:solidFill>
                  <a:prstClr val="black"/>
                </a:solidFill>
                <a:latin typeface="+mn-ea"/>
                <a:cs typeface="+mn-cs"/>
              </a:rPr>
              <a:t>記載</a:t>
            </a:r>
            <a:r>
              <a:rPr kumimoji="1" lang="ja-JP" altLang="en-US" sz="2000" b="1" i="0" u="none" strike="noStrike" kern="1200" cap="none" spc="0" normalizeH="0" baseline="0" noProof="0" dirty="0">
                <a:ln>
                  <a:noFill/>
                </a:ln>
                <a:solidFill>
                  <a:prstClr val="black"/>
                </a:solidFill>
                <a:effectLst/>
                <a:uLnTx/>
                <a:uFillTx/>
                <a:latin typeface="+mn-ea"/>
                <a:cs typeface="+mn-cs"/>
              </a:rPr>
              <a:t>欄</a:t>
            </a:r>
            <a:endParaRPr kumimoji="1" lang="en-US" altLang="ja-JP" sz="2000" b="1" i="0" u="none" strike="noStrike" kern="1200" cap="none" spc="0" normalizeH="0" baseline="0" noProof="0" dirty="0">
              <a:ln>
                <a:noFill/>
              </a:ln>
              <a:solidFill>
                <a:prstClr val="black"/>
              </a:solidFill>
              <a:effectLst/>
              <a:uLnTx/>
              <a:uFillTx/>
              <a:latin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2000" b="1" dirty="0">
                <a:solidFill>
                  <a:prstClr val="black"/>
                </a:solidFill>
                <a:latin typeface="+mn-ea"/>
                <a:cs typeface="+mn-cs"/>
              </a:rPr>
              <a:t>※</a:t>
            </a:r>
            <a:r>
              <a:rPr kumimoji="1" lang="ja-JP" altLang="en-US" sz="2000" b="1" dirty="0">
                <a:solidFill>
                  <a:prstClr val="black"/>
                </a:solidFill>
                <a:latin typeface="+mn-ea"/>
                <a:cs typeface="+mn-cs"/>
              </a:rPr>
              <a:t>枠内への記載をお願いいたします</a:t>
            </a:r>
            <a:endParaRPr kumimoji="1" lang="en-US" altLang="ja-JP" sz="2000" b="1" dirty="0">
              <a:solidFill>
                <a:prstClr val="black"/>
              </a:solidFill>
              <a:latin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2000" b="1" i="0" u="none" strike="noStrike" kern="1200" cap="none" spc="0" normalizeH="0" baseline="0" noProof="0" dirty="0">
                <a:ln>
                  <a:noFill/>
                </a:ln>
                <a:solidFill>
                  <a:prstClr val="black"/>
                </a:solidFill>
                <a:effectLst/>
                <a:uLnTx/>
                <a:uFillTx/>
                <a:latin typeface="+mn-ea"/>
                <a:cs typeface="+mn-cs"/>
              </a:rPr>
              <a:t>　　　記載後このテキスト</a:t>
            </a:r>
            <a:r>
              <a:rPr kumimoji="1" lang="en-US" altLang="ja-JP" sz="2000" b="1" i="0" u="none" strike="noStrike" kern="1200" cap="none" spc="0" normalizeH="0" baseline="0" noProof="0" dirty="0">
                <a:ln>
                  <a:noFill/>
                </a:ln>
                <a:solidFill>
                  <a:prstClr val="black"/>
                </a:solidFill>
                <a:effectLst/>
                <a:uLnTx/>
                <a:uFillTx/>
                <a:latin typeface="+mn-ea"/>
                <a:cs typeface="+mn-cs"/>
              </a:rPr>
              <a:t>Box</a:t>
            </a:r>
            <a:r>
              <a:rPr kumimoji="1" lang="ja-JP" altLang="en-US" sz="2000" b="1" i="0" u="none" strike="noStrike" kern="1200" cap="none" spc="0" normalizeH="0" baseline="0" noProof="0" dirty="0">
                <a:ln>
                  <a:noFill/>
                </a:ln>
                <a:solidFill>
                  <a:prstClr val="black"/>
                </a:solidFill>
                <a:effectLst/>
                <a:uLnTx/>
                <a:uFillTx/>
                <a:latin typeface="+mn-ea"/>
                <a:cs typeface="+mn-cs"/>
              </a:rPr>
              <a:t>は削除してください</a:t>
            </a:r>
            <a:endParaRPr kumimoji="1" lang="en-US" altLang="ja-JP" sz="2000" b="1" i="0" u="none" strike="noStrike" kern="1200" cap="none" spc="0" normalizeH="0" baseline="0" noProof="0" dirty="0">
              <a:ln>
                <a:noFill/>
              </a:ln>
              <a:solidFill>
                <a:prstClr val="black"/>
              </a:solidFill>
              <a:effectLst/>
              <a:uLnTx/>
              <a:uFillTx/>
              <a:latin typeface="+mn-ea"/>
              <a:cs typeface="+mn-cs"/>
            </a:endParaRPr>
          </a:p>
        </p:txBody>
      </p:sp>
    </p:spTree>
    <p:extLst>
      <p:ext uri="{BB962C8B-B14F-4D97-AF65-F5344CB8AC3E}">
        <p14:creationId xmlns:p14="http://schemas.microsoft.com/office/powerpoint/2010/main" val="4159284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0485E0C-F1D4-FE02-6238-016409E64F6A}"/>
              </a:ext>
            </a:extLst>
          </p:cNvPr>
          <p:cNvGraphicFramePr>
            <a:graphicFrameLocks noChangeAspect="1"/>
          </p:cNvGraphicFramePr>
          <p:nvPr>
            <p:custDataLst>
              <p:tags r:id="rId1"/>
            </p:custDataLst>
            <p:extLst>
              <p:ext uri="{D42A27DB-BD31-4B8C-83A1-F6EECF244321}">
                <p14:modId xmlns:p14="http://schemas.microsoft.com/office/powerpoint/2010/main" val="42772301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84" imgH="385" progId="TCLayout.ActiveDocument.1">
                  <p:embed/>
                </p:oleObj>
              </mc:Choice>
              <mc:Fallback>
                <p:oleObj name="think-cellスライド" r:id="rId3" imgW="384" imgH="385" progId="TCLayout.ActiveDocument.1">
                  <p:embed/>
                  <p:pic>
                    <p:nvPicPr>
                      <p:cNvPr id="8" name="think-cell data - do not delete" hidden="1">
                        <a:extLst>
                          <a:ext uri="{FF2B5EF4-FFF2-40B4-BE49-F238E27FC236}">
                            <a16:creationId xmlns:a16="http://schemas.microsoft.com/office/drawing/2014/main" id="{E0485E0C-F1D4-FE02-6238-016409E64F6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フッター プレースホルダー 1">
            <a:extLst>
              <a:ext uri="{FF2B5EF4-FFF2-40B4-BE49-F238E27FC236}">
                <a16:creationId xmlns:a16="http://schemas.microsoft.com/office/drawing/2014/main" id="{4315E428-FE6F-D546-463E-6CA035BE3FAD}"/>
              </a:ext>
            </a:extLst>
          </p:cNvPr>
          <p:cNvSpPr>
            <a:spLocks noGrp="1"/>
          </p:cNvSpPr>
          <p:nvPr>
            <p:ph type="ftr" sz="quarter" idx="10"/>
          </p:nvPr>
        </p:nvSpPr>
        <p:spPr/>
        <p:txBody>
          <a:bodyPr/>
          <a:lstStyle/>
          <a:p>
            <a:r>
              <a:rPr lang="en-GB" altLang="en-GB"/>
              <a:t>　</a:t>
            </a:r>
          </a:p>
        </p:txBody>
      </p:sp>
      <p:sp>
        <p:nvSpPr>
          <p:cNvPr id="3" name="スライド番号プレースホルダー 2">
            <a:extLst>
              <a:ext uri="{FF2B5EF4-FFF2-40B4-BE49-F238E27FC236}">
                <a16:creationId xmlns:a16="http://schemas.microsoft.com/office/drawing/2014/main" id="{13357ECE-0A1A-1870-BB37-157FEA841A9C}"/>
              </a:ext>
            </a:extLst>
          </p:cNvPr>
          <p:cNvSpPr>
            <a:spLocks noGrp="1"/>
          </p:cNvSpPr>
          <p:nvPr>
            <p:ph type="sldNum" sz="quarter" idx="11"/>
          </p:nvPr>
        </p:nvSpPr>
        <p:spPr/>
        <p:txBody>
          <a:bodyPr/>
          <a:lstStyle/>
          <a:p>
            <a:fld id="{AA5FCFE5-FE56-4EF1-80A8-07776887C2A1}" type="slidenum">
              <a:rPr lang="ja-JP" altLang="en-US" smtClean="0"/>
              <a:pPr/>
              <a:t>5</a:t>
            </a:fld>
            <a:endParaRPr lang="ja-JP" altLang="en-US"/>
          </a:p>
        </p:txBody>
      </p:sp>
      <p:sp>
        <p:nvSpPr>
          <p:cNvPr id="4" name="タイトル 8">
            <a:extLst>
              <a:ext uri="{FF2B5EF4-FFF2-40B4-BE49-F238E27FC236}">
                <a16:creationId xmlns:a16="http://schemas.microsoft.com/office/drawing/2014/main" id="{5C8B6171-AB6C-0462-ED34-43D2BA6A183A}"/>
              </a:ext>
            </a:extLst>
          </p:cNvPr>
          <p:cNvSpPr>
            <a:spLocks noGrp="1"/>
          </p:cNvSpPr>
          <p:nvPr>
            <p:ph type="title" idx="4294967295"/>
          </p:nvPr>
        </p:nvSpPr>
        <p:spPr>
          <a:xfrm>
            <a:off x="415925" y="1982289"/>
            <a:ext cx="9072000" cy="1446711"/>
          </a:xfrm>
        </p:spPr>
        <p:txBody>
          <a:bodyPr vert="horz"/>
          <a:lstStyle/>
          <a:p>
            <a:r>
              <a:rPr lang="ja-JP" altLang="en-US" sz="3200">
                <a:latin typeface="+mn-ea"/>
                <a:ea typeface="+mn-ea"/>
              </a:rPr>
              <a:t>貴社　会社説明資料</a:t>
            </a:r>
            <a:endParaRPr lang="ja-JP" altLang="en-US">
              <a:latin typeface="+mn-ea"/>
              <a:ea typeface="+mn-ea"/>
            </a:endParaRPr>
          </a:p>
        </p:txBody>
      </p:sp>
      <p:sp>
        <p:nvSpPr>
          <p:cNvPr id="5" name="タイトル 8">
            <a:extLst>
              <a:ext uri="{FF2B5EF4-FFF2-40B4-BE49-F238E27FC236}">
                <a16:creationId xmlns:a16="http://schemas.microsoft.com/office/drawing/2014/main" id="{9FA8014D-1227-AB78-D084-EF7995068A92}"/>
              </a:ext>
            </a:extLst>
          </p:cNvPr>
          <p:cNvSpPr txBox="1">
            <a:spLocks/>
          </p:cNvSpPr>
          <p:nvPr/>
        </p:nvSpPr>
        <p:spPr bwMode="gray">
          <a:xfrm>
            <a:off x="415925" y="3429000"/>
            <a:ext cx="9072000" cy="411581"/>
          </a:xfrm>
          <a:prstGeom prst="rect">
            <a:avLst/>
          </a:prstGeom>
        </p:spPr>
        <p:txBody>
          <a:bodyPr vert="horz" lIns="0" tIns="0" rIns="0" bIns="0" rtlCol="0" anchor="b"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fontAlgn="auto">
              <a:spcAft>
                <a:spcPts val="0"/>
              </a:spcAft>
            </a:pPr>
            <a:r>
              <a:rPr lang="ja-JP" altLang="en-US">
                <a:latin typeface="+mn-ea"/>
                <a:ea typeface="+mn-ea"/>
              </a:rPr>
              <a:t>　</a:t>
            </a:r>
            <a:r>
              <a:rPr lang="en-US" altLang="ja-JP">
                <a:latin typeface="+mn-ea"/>
                <a:ea typeface="+mn-ea"/>
              </a:rPr>
              <a:t>※</a:t>
            </a:r>
            <a:r>
              <a:rPr lang="ja-JP" altLang="en-US">
                <a:latin typeface="+mn-ea"/>
                <a:ea typeface="+mn-ea"/>
              </a:rPr>
              <a:t>会社紹介資料などを応募メールに</a:t>
            </a:r>
            <a:r>
              <a:rPr lang="en-US" altLang="ja-JP">
                <a:latin typeface="+mn-ea"/>
                <a:ea typeface="+mn-ea"/>
              </a:rPr>
              <a:t>pdf</a:t>
            </a:r>
            <a:r>
              <a:rPr lang="ja-JP" altLang="en-US">
                <a:latin typeface="+mn-ea"/>
                <a:ea typeface="+mn-ea"/>
              </a:rPr>
              <a:t>ファイルで添付してください</a:t>
            </a:r>
          </a:p>
        </p:txBody>
      </p:sp>
    </p:spTree>
    <p:extLst>
      <p:ext uri="{BB962C8B-B14F-4D97-AF65-F5344CB8AC3E}">
        <p14:creationId xmlns:p14="http://schemas.microsoft.com/office/powerpoint/2010/main" val="800421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0485E0C-F1D4-FE02-6238-016409E64F6A}"/>
              </a:ext>
            </a:extLst>
          </p:cNvPr>
          <p:cNvGraphicFramePr>
            <a:graphicFrameLocks noChangeAspect="1"/>
          </p:cNvGraphicFramePr>
          <p:nvPr>
            <p:custDataLst>
              <p:tags r:id="rId1"/>
            </p:custDataLst>
            <p:extLst>
              <p:ext uri="{D42A27DB-BD31-4B8C-83A1-F6EECF244321}">
                <p14:modId xmlns:p14="http://schemas.microsoft.com/office/powerpoint/2010/main" val="4838206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84" imgH="385" progId="TCLayout.ActiveDocument.1">
                  <p:embed/>
                </p:oleObj>
              </mc:Choice>
              <mc:Fallback>
                <p:oleObj name="think-cellスライド" r:id="rId3" imgW="384" imgH="385" progId="TCLayout.ActiveDocument.1">
                  <p:embed/>
                  <p:pic>
                    <p:nvPicPr>
                      <p:cNvPr id="8" name="think-cell data - do not delete" hidden="1">
                        <a:extLst>
                          <a:ext uri="{FF2B5EF4-FFF2-40B4-BE49-F238E27FC236}">
                            <a16:creationId xmlns:a16="http://schemas.microsoft.com/office/drawing/2014/main" id="{E0485E0C-F1D4-FE02-6238-016409E64F6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フッター プレースホルダー 1">
            <a:extLst>
              <a:ext uri="{FF2B5EF4-FFF2-40B4-BE49-F238E27FC236}">
                <a16:creationId xmlns:a16="http://schemas.microsoft.com/office/drawing/2014/main" id="{4315E428-FE6F-D546-463E-6CA035BE3FAD}"/>
              </a:ext>
            </a:extLst>
          </p:cNvPr>
          <p:cNvSpPr>
            <a:spLocks noGrp="1"/>
          </p:cNvSpPr>
          <p:nvPr>
            <p:ph type="ftr" sz="quarter" idx="10"/>
          </p:nvPr>
        </p:nvSpPr>
        <p:spPr/>
        <p:txBody>
          <a:bodyPr/>
          <a:lstStyle/>
          <a:p>
            <a:r>
              <a:rPr lang="en-GB" altLang="en-GB"/>
              <a:t>　</a:t>
            </a:r>
          </a:p>
        </p:txBody>
      </p:sp>
      <p:sp>
        <p:nvSpPr>
          <p:cNvPr id="3" name="スライド番号プレースホルダー 2">
            <a:extLst>
              <a:ext uri="{FF2B5EF4-FFF2-40B4-BE49-F238E27FC236}">
                <a16:creationId xmlns:a16="http://schemas.microsoft.com/office/drawing/2014/main" id="{13357ECE-0A1A-1870-BB37-157FEA841A9C}"/>
              </a:ext>
            </a:extLst>
          </p:cNvPr>
          <p:cNvSpPr>
            <a:spLocks noGrp="1"/>
          </p:cNvSpPr>
          <p:nvPr>
            <p:ph type="sldNum" sz="quarter" idx="11"/>
          </p:nvPr>
        </p:nvSpPr>
        <p:spPr/>
        <p:txBody>
          <a:bodyPr/>
          <a:lstStyle/>
          <a:p>
            <a:fld id="{AA5FCFE5-FE56-4EF1-80A8-07776887C2A1}" type="slidenum">
              <a:rPr lang="ja-JP" altLang="en-US" smtClean="0"/>
              <a:pPr/>
              <a:t>6</a:t>
            </a:fld>
            <a:endParaRPr lang="ja-JP" altLang="en-US"/>
          </a:p>
        </p:txBody>
      </p:sp>
      <p:sp>
        <p:nvSpPr>
          <p:cNvPr id="4" name="タイトル 8">
            <a:extLst>
              <a:ext uri="{FF2B5EF4-FFF2-40B4-BE49-F238E27FC236}">
                <a16:creationId xmlns:a16="http://schemas.microsoft.com/office/drawing/2014/main" id="{5C8B6171-AB6C-0462-ED34-43D2BA6A183A}"/>
              </a:ext>
            </a:extLst>
          </p:cNvPr>
          <p:cNvSpPr>
            <a:spLocks noGrp="1"/>
          </p:cNvSpPr>
          <p:nvPr>
            <p:ph type="title" idx="4294967295"/>
          </p:nvPr>
        </p:nvSpPr>
        <p:spPr>
          <a:xfrm>
            <a:off x="415925" y="1914405"/>
            <a:ext cx="9072000" cy="1514595"/>
          </a:xfrm>
        </p:spPr>
        <p:txBody>
          <a:bodyPr vert="horz"/>
          <a:lstStyle/>
          <a:p>
            <a:r>
              <a:rPr lang="ja-JP" altLang="en-US" sz="3200">
                <a:latin typeface="+mn-ea"/>
                <a:ea typeface="+mn-ea"/>
              </a:rPr>
              <a:t>貴社　直近の決算資料、資金調達資料</a:t>
            </a:r>
          </a:p>
        </p:txBody>
      </p:sp>
      <p:sp>
        <p:nvSpPr>
          <p:cNvPr id="18" name="タイトル 8">
            <a:extLst>
              <a:ext uri="{FF2B5EF4-FFF2-40B4-BE49-F238E27FC236}">
                <a16:creationId xmlns:a16="http://schemas.microsoft.com/office/drawing/2014/main" id="{BFBA489D-BD9D-FD0D-9485-049F155C335A}"/>
              </a:ext>
            </a:extLst>
          </p:cNvPr>
          <p:cNvSpPr txBox="1">
            <a:spLocks/>
          </p:cNvSpPr>
          <p:nvPr/>
        </p:nvSpPr>
        <p:spPr bwMode="gray">
          <a:xfrm>
            <a:off x="415925" y="3527323"/>
            <a:ext cx="9072000" cy="615600"/>
          </a:xfrm>
          <a:prstGeom prst="rect">
            <a:avLst/>
          </a:prstGeom>
        </p:spPr>
        <p:txBody>
          <a:bodyPr vert="horz" lIns="0" tIns="0" rIns="0" bIns="0" rtlCol="0" anchor="b"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fontAlgn="auto">
              <a:spcAft>
                <a:spcPts val="0"/>
              </a:spcAft>
            </a:pPr>
            <a:br>
              <a:rPr lang="en-US" altLang="ja-JP" sz="3200">
                <a:latin typeface="+mn-ea"/>
                <a:ea typeface="+mn-ea"/>
              </a:rPr>
            </a:br>
            <a:r>
              <a:rPr lang="ja-JP" altLang="en-US">
                <a:latin typeface="+mn-ea"/>
                <a:ea typeface="+mn-ea"/>
              </a:rPr>
              <a:t>　</a:t>
            </a:r>
            <a:r>
              <a:rPr lang="en-US" altLang="ja-JP">
                <a:latin typeface="+mn-ea"/>
                <a:ea typeface="+mn-ea"/>
              </a:rPr>
              <a:t>※</a:t>
            </a:r>
            <a:r>
              <a:rPr lang="ja-JP" altLang="en-US">
                <a:latin typeface="+mn-ea"/>
                <a:ea typeface="+mn-ea"/>
              </a:rPr>
              <a:t>直近の期末決算資料、資金調達状況がわかる資料を応募メールに</a:t>
            </a:r>
            <a:r>
              <a:rPr lang="en-US" altLang="ja-JP">
                <a:latin typeface="+mn-ea"/>
                <a:ea typeface="+mn-ea"/>
              </a:rPr>
              <a:t>pdf</a:t>
            </a:r>
            <a:r>
              <a:rPr lang="ja-JP" altLang="en-US">
                <a:latin typeface="+mn-ea"/>
                <a:ea typeface="+mn-ea"/>
              </a:rPr>
              <a:t>ファイルで</a:t>
            </a:r>
            <a:endParaRPr lang="en-US" altLang="ja-JP">
              <a:latin typeface="+mn-ea"/>
              <a:ea typeface="+mn-ea"/>
            </a:endParaRPr>
          </a:p>
          <a:p>
            <a:pPr fontAlgn="auto">
              <a:spcAft>
                <a:spcPts val="0"/>
              </a:spcAft>
            </a:pPr>
            <a:r>
              <a:rPr lang="ja-JP" altLang="en-US">
                <a:latin typeface="+mn-ea"/>
                <a:ea typeface="+mn-ea"/>
              </a:rPr>
              <a:t>　　添付してください</a:t>
            </a:r>
            <a:endParaRPr lang="ja-JP" altLang="en-US" sz="3200">
              <a:latin typeface="+mn-ea"/>
              <a:ea typeface="+mn-ea"/>
            </a:endParaRPr>
          </a:p>
        </p:txBody>
      </p:sp>
    </p:spTree>
    <p:extLst>
      <p:ext uri="{BB962C8B-B14F-4D97-AF65-F5344CB8AC3E}">
        <p14:creationId xmlns:p14="http://schemas.microsoft.com/office/powerpoint/2010/main" val="7828833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 name="THINKCELLPRESENTATIONDONOTDELETE" val="&lt;?xml version=&quot;1.0&quot; encoding=&quot;UTF-16&quot; standalone=&quot;yes&quot;?&gt;&lt;root reqver=&quot;28224&quot;&gt;&lt;version val=&quot;3576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Y/%m/%d&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1&quot;/&gt;&lt;m_eweekdayFirstOfWorkweek val=&quot;2&quot;/&gt;&lt;m_eweekdayFirstOfWeekend val=&quot;7&quot;/&gt;&lt;/CPresentation&gt;&lt;/root&gt;"/>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501_基本版②">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A322A4CF-329E-44C5-BFCF-BDBFC8CD376B}" vid="{D48BC682-A283-48D7-868B-A5A8AAA665C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EC35B8C1181A44A848ECF111727A7B8" ma:contentTypeVersion="10" ma:contentTypeDescription="Create a new document." ma:contentTypeScope="" ma:versionID="bc2689a91caee03edbc46a346cf861e7">
  <xsd:schema xmlns:xsd="http://www.w3.org/2001/XMLSchema" xmlns:xs="http://www.w3.org/2001/XMLSchema" xmlns:p="http://schemas.microsoft.com/office/2006/metadata/properties" xmlns:ns2="b723a232-381c-4a63-989d-0e9a81acc226" xmlns:ns3="2ddbf9b4-8e94-4b0b-ae83-3316d3a717d6" targetNamespace="http://schemas.microsoft.com/office/2006/metadata/properties" ma:root="true" ma:fieldsID="2fb5b82d6413704b58db9be82396c516" ns2:_="" ns3:_="">
    <xsd:import namespace="b723a232-381c-4a63-989d-0e9a81acc226"/>
    <xsd:import namespace="2ddbf9b4-8e94-4b0b-ae83-3316d3a717d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23a232-381c-4a63-989d-0e9a81acc2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ddbf9b4-8e94-4b0b-ae83-3316d3a717d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7c86662-81c1-42f7-960f-7a85d88388c4}" ma:internalName="TaxCatchAll" ma:showField="CatchAllData" ma:web="2ddbf9b4-8e94-4b0b-ae83-3316d3a717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ddbf9b4-8e94-4b0b-ae83-3316d3a717d6" xsi:nil="true"/>
    <lcf76f155ced4ddcb4097134ff3c332f xmlns="b723a232-381c-4a63-989d-0e9a81acc22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13F4545-1C61-4569-B382-4906B447A4A8}">
  <ds:schemaRefs>
    <ds:schemaRef ds:uri="2ddbf9b4-8e94-4b0b-ae83-3316d3a717d6"/>
    <ds:schemaRef ds:uri="b723a232-381c-4a63-989d-0e9a81acc22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0577FFE-3C33-482F-91C5-9116184A7A4D}">
  <ds:schemaRefs>
    <ds:schemaRef ds:uri="http://schemas.microsoft.com/sharepoint/v3/contenttype/forms"/>
  </ds:schemaRefs>
</ds:datastoreItem>
</file>

<file path=customXml/itemProps3.xml><?xml version="1.0" encoding="utf-8"?>
<ds:datastoreItem xmlns:ds="http://schemas.openxmlformats.org/officeDocument/2006/customXml" ds:itemID="{4E21B286-A395-480F-812B-D3810D1663A3}">
  <ds:schemaRefs>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http://purl.org/dc/elements/1.1/"/>
    <ds:schemaRef ds:uri="http://purl.org/dc/terms/"/>
    <ds:schemaRef ds:uri="http://schemas.openxmlformats.org/package/2006/metadata/core-properties"/>
    <ds:schemaRef ds:uri="2ddbf9b4-8e94-4b0b-ae83-3316d3a717d6"/>
    <ds:schemaRef ds:uri="b723a232-381c-4a63-989d-0e9a81acc226"/>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DT Template_A4_J</Template>
  <TotalTime>324</TotalTime>
  <Words>798</Words>
  <PresentationFormat>A4 210 x 297 mm</PresentationFormat>
  <Paragraphs>93</Paragraphs>
  <Slides>6</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6</vt:i4>
      </vt:variant>
    </vt:vector>
  </HeadingPairs>
  <TitlesOfParts>
    <vt:vector size="13" baseType="lpstr">
      <vt:lpstr>Yu Gothic UI</vt:lpstr>
      <vt:lpstr>Arial</vt:lpstr>
      <vt:lpstr>Calibri</vt:lpstr>
      <vt:lpstr>Verdana</vt:lpstr>
      <vt:lpstr>Wingdings</vt:lpstr>
      <vt:lpstr>DT Template_A4_J_202501_基本版②</vt:lpstr>
      <vt:lpstr>think-cellスライド</vt:lpstr>
      <vt:lpstr>PowerPoint プレゼンテーション</vt:lpstr>
      <vt:lpstr>PowerPoint プレゼンテーション</vt:lpstr>
      <vt:lpstr>PowerPoint プレゼンテーション</vt:lpstr>
      <vt:lpstr>PowerPoint プレゼンテーション</vt:lpstr>
      <vt:lpstr>貴社　会社説明資料</vt:lpstr>
      <vt:lpstr>貴社　直近の決算資料、資金調達資料</vt:lpstr>
    </vt:vector>
  </TitlesOfParts>
  <Manager/>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subject/>
  <cp:keywords/>
  <dc:description/>
  <cp:lastPrinted>2019-06-13T07:52:20Z</cp:lastPrinted>
  <dcterms:created xsi:type="dcterms:W3CDTF">2025-05-07T01:57:59Z</dcterms:created>
  <dcterms:modified xsi:type="dcterms:W3CDTF">2025-10-08T03:49:06Z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0x010100EEC35B8C1181A44A848ECF111727A7B8</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y fmtid="{D5CDD505-2E9C-101B-9397-08002B2CF9AE}" pid="10" name="MediaServiceImageTags">
    <vt:lpwstr/>
  </property>
</Properties>
</file>